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2"/>
  </p:notesMasterIdLst>
  <p:sldIdLst>
    <p:sldId id="2169" r:id="rId6"/>
    <p:sldId id="2235" r:id="rId7"/>
    <p:sldId id="2174" r:id="rId8"/>
    <p:sldId id="2258" r:id="rId9"/>
    <p:sldId id="2259" r:id="rId10"/>
    <p:sldId id="2487" r:id="rId11"/>
    <p:sldId id="2234" r:id="rId12"/>
    <p:sldId id="2644" r:id="rId13"/>
    <p:sldId id="2464" r:id="rId14"/>
    <p:sldId id="2646" r:id="rId15"/>
    <p:sldId id="2555" r:id="rId16"/>
    <p:sldId id="2651" r:id="rId17"/>
    <p:sldId id="2480" r:id="rId18"/>
    <p:sldId id="2645" r:id="rId19"/>
    <p:sldId id="2584" r:id="rId20"/>
    <p:sldId id="2627" r:id="rId21"/>
    <p:sldId id="2536" r:id="rId22"/>
    <p:sldId id="2592" r:id="rId23"/>
    <p:sldId id="2652" r:id="rId24"/>
    <p:sldId id="2663" r:id="rId25"/>
    <p:sldId id="2262" r:id="rId26"/>
    <p:sldId id="257" r:id="rId27"/>
    <p:sldId id="2665" r:id="rId28"/>
    <p:sldId id="2666" r:id="rId29"/>
    <p:sldId id="2659" r:id="rId30"/>
    <p:sldId id="2276" r:id="rId31"/>
    <p:sldId id="2667" r:id="rId32"/>
    <p:sldId id="2283" r:id="rId33"/>
    <p:sldId id="2668" r:id="rId34"/>
    <p:sldId id="2273" r:id="rId35"/>
    <p:sldId id="2660" r:id="rId36"/>
    <p:sldId id="2661" r:id="rId37"/>
    <p:sldId id="2650" r:id="rId38"/>
    <p:sldId id="2664" r:id="rId39"/>
    <p:sldId id="1898" r:id="rId40"/>
    <p:sldId id="2630" r:id="rId41"/>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3" autoAdjust="0"/>
    <p:restoredTop sz="91837" autoAdjust="0"/>
  </p:normalViewPr>
  <p:slideViewPr>
    <p:cSldViewPr snapToGrid="0">
      <p:cViewPr varScale="1">
        <p:scale>
          <a:sx n="66" d="100"/>
          <a:sy n="66" d="100"/>
        </p:scale>
        <p:origin x="882" y="66"/>
      </p:cViewPr>
      <p:guideLst/>
    </p:cSldViewPr>
  </p:slideViewPr>
  <p:outlineViewPr>
    <p:cViewPr>
      <p:scale>
        <a:sx n="33" d="100"/>
        <a:sy n="33" d="100"/>
      </p:scale>
      <p:origin x="0" y="-1973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E4878-5DF4-4AD4-9CFF-C08AFF6BD9B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A1A0A748-76A4-4CA1-A84E-5809E4D135BB}">
      <dgm:prSet phldrT="[Text]" custT="1"/>
      <dgm:spPr/>
      <dgm:t>
        <a:bodyPr/>
        <a:lstStyle/>
        <a:p>
          <a:r>
            <a:rPr lang="en-US" sz="2400" b="1" dirty="0"/>
            <a:t>Pathogen Deactivation</a:t>
          </a:r>
        </a:p>
      </dgm:t>
    </dgm:pt>
    <dgm:pt modelId="{28C0F10A-52B9-4FF6-B881-B93F1BA74D69}" type="parTrans" cxnId="{B0BFDCF8-D55D-489B-8167-EFC08F648C9D}">
      <dgm:prSet/>
      <dgm:spPr/>
      <dgm:t>
        <a:bodyPr/>
        <a:lstStyle/>
        <a:p>
          <a:endParaRPr lang="en-US"/>
        </a:p>
      </dgm:t>
    </dgm:pt>
    <dgm:pt modelId="{C5B8D7A5-4D1A-414E-A697-10D97CDCC769}" type="sibTrans" cxnId="{B0BFDCF8-D55D-489B-8167-EFC08F648C9D}">
      <dgm:prSet/>
      <dgm:spPr/>
      <dgm:t>
        <a:bodyPr/>
        <a:lstStyle/>
        <a:p>
          <a:endParaRPr lang="en-US"/>
        </a:p>
      </dgm:t>
    </dgm:pt>
    <dgm:pt modelId="{336CC3BA-4895-406D-9F3B-4A503204A5BD}">
      <dgm:prSet phldrT="[Text]" custT="1"/>
      <dgm:spPr/>
      <dgm:t>
        <a:bodyPr/>
        <a:lstStyle/>
        <a:p>
          <a:r>
            <a:rPr lang="en-US" sz="2400" b="1" dirty="0"/>
            <a:t>Preserve Bioactivity</a:t>
          </a:r>
        </a:p>
      </dgm:t>
    </dgm:pt>
    <dgm:pt modelId="{FC6BF70F-DFC3-42F6-9C51-910F0D67014F}" type="parTrans" cxnId="{9A8452DC-839A-4D04-9EAD-0B5E1811C3BA}">
      <dgm:prSet/>
      <dgm:spPr/>
      <dgm:t>
        <a:bodyPr/>
        <a:lstStyle/>
        <a:p>
          <a:endParaRPr lang="en-US"/>
        </a:p>
      </dgm:t>
    </dgm:pt>
    <dgm:pt modelId="{F586473C-F517-4BA0-A0B9-1F17B5477A61}" type="sibTrans" cxnId="{9A8452DC-839A-4D04-9EAD-0B5E1811C3BA}">
      <dgm:prSet/>
      <dgm:spPr/>
      <dgm:t>
        <a:bodyPr/>
        <a:lstStyle/>
        <a:p>
          <a:endParaRPr lang="en-US"/>
        </a:p>
      </dgm:t>
    </dgm:pt>
    <dgm:pt modelId="{7BEB62A1-A04B-4D2A-AC43-8B4A9C5E3F7D}" type="pres">
      <dgm:prSet presAssocID="{E65E4878-5DF4-4AD4-9CFF-C08AFF6BD9BF}" presName="compositeShape" presStyleCnt="0">
        <dgm:presLayoutVars>
          <dgm:chMax val="2"/>
          <dgm:dir/>
          <dgm:resizeHandles val="exact"/>
        </dgm:presLayoutVars>
      </dgm:prSet>
      <dgm:spPr/>
    </dgm:pt>
    <dgm:pt modelId="{04B15382-224D-4E7E-8A02-826D95E113BF}" type="pres">
      <dgm:prSet presAssocID="{E65E4878-5DF4-4AD4-9CFF-C08AFF6BD9BF}" presName="divider" presStyleLbl="fgShp" presStyleIdx="0" presStyleCnt="1"/>
      <dgm:spPr>
        <a:solidFill>
          <a:schemeClr val="tx1"/>
        </a:solidFill>
        <a:ln>
          <a:solidFill>
            <a:schemeClr val="tx1"/>
          </a:solidFill>
        </a:ln>
      </dgm:spPr>
    </dgm:pt>
    <dgm:pt modelId="{6C58D5CB-7E9C-41A1-B71C-3C93F87761B6}" type="pres">
      <dgm:prSet presAssocID="{A1A0A748-76A4-4CA1-A84E-5809E4D135BB}" presName="downArrow" presStyleLbl="node1" presStyleIdx="0" presStyleCnt="2"/>
      <dgm:spPr>
        <a:solidFill>
          <a:schemeClr val="tx2">
            <a:lumMod val="90000"/>
            <a:lumOff val="10000"/>
          </a:schemeClr>
        </a:solidFill>
        <a:ln>
          <a:solidFill>
            <a:schemeClr val="tx2"/>
          </a:solidFill>
        </a:ln>
      </dgm:spPr>
    </dgm:pt>
    <dgm:pt modelId="{F8FF4E88-843C-4713-A356-85EB5A75D967}" type="pres">
      <dgm:prSet presAssocID="{A1A0A748-76A4-4CA1-A84E-5809E4D135BB}" presName="downArrowText" presStyleLbl="revTx" presStyleIdx="0" presStyleCnt="2" custScaleX="131657">
        <dgm:presLayoutVars>
          <dgm:bulletEnabled val="1"/>
        </dgm:presLayoutVars>
      </dgm:prSet>
      <dgm:spPr/>
    </dgm:pt>
    <dgm:pt modelId="{24F7D88A-1D90-4811-97D3-7BC6681388EE}" type="pres">
      <dgm:prSet presAssocID="{336CC3BA-4895-406D-9F3B-4A503204A5BD}" presName="upArrow" presStyleLbl="node1" presStyleIdx="1" presStyleCnt="2"/>
      <dgm:spPr>
        <a:solidFill>
          <a:schemeClr val="accent6">
            <a:lumMod val="75000"/>
          </a:schemeClr>
        </a:solidFill>
        <a:ln>
          <a:solidFill>
            <a:schemeClr val="accent6">
              <a:lumMod val="75000"/>
            </a:schemeClr>
          </a:solidFill>
        </a:ln>
      </dgm:spPr>
    </dgm:pt>
    <dgm:pt modelId="{36972150-BB8D-4616-9720-1FC6CAFF2531}" type="pres">
      <dgm:prSet presAssocID="{336CC3BA-4895-406D-9F3B-4A503204A5BD}" presName="upArrowText" presStyleLbl="revTx" presStyleIdx="1" presStyleCnt="2" custScaleX="145471">
        <dgm:presLayoutVars>
          <dgm:bulletEnabled val="1"/>
        </dgm:presLayoutVars>
      </dgm:prSet>
      <dgm:spPr/>
    </dgm:pt>
  </dgm:ptLst>
  <dgm:cxnLst>
    <dgm:cxn modelId="{78E67005-E092-4CA1-A904-62B85B6F621A}" type="presOf" srcId="{E65E4878-5DF4-4AD4-9CFF-C08AFF6BD9BF}" destId="{7BEB62A1-A04B-4D2A-AC43-8B4A9C5E3F7D}" srcOrd="0" destOrd="0" presId="urn:microsoft.com/office/officeart/2005/8/layout/arrow3"/>
    <dgm:cxn modelId="{327B5C93-081F-4D21-AD7F-78864F1A3205}" type="presOf" srcId="{A1A0A748-76A4-4CA1-A84E-5809E4D135BB}" destId="{F8FF4E88-843C-4713-A356-85EB5A75D967}" srcOrd="0" destOrd="0" presId="urn:microsoft.com/office/officeart/2005/8/layout/arrow3"/>
    <dgm:cxn modelId="{B83E57B4-7360-46B9-86BD-81FF0069A3E7}" type="presOf" srcId="{336CC3BA-4895-406D-9F3B-4A503204A5BD}" destId="{36972150-BB8D-4616-9720-1FC6CAFF2531}" srcOrd="0" destOrd="0" presId="urn:microsoft.com/office/officeart/2005/8/layout/arrow3"/>
    <dgm:cxn modelId="{9A8452DC-839A-4D04-9EAD-0B5E1811C3BA}" srcId="{E65E4878-5DF4-4AD4-9CFF-C08AFF6BD9BF}" destId="{336CC3BA-4895-406D-9F3B-4A503204A5BD}" srcOrd="1" destOrd="0" parTransId="{FC6BF70F-DFC3-42F6-9C51-910F0D67014F}" sibTransId="{F586473C-F517-4BA0-A0B9-1F17B5477A61}"/>
    <dgm:cxn modelId="{B0BFDCF8-D55D-489B-8167-EFC08F648C9D}" srcId="{E65E4878-5DF4-4AD4-9CFF-C08AFF6BD9BF}" destId="{A1A0A748-76A4-4CA1-A84E-5809E4D135BB}" srcOrd="0" destOrd="0" parTransId="{28C0F10A-52B9-4FF6-B881-B93F1BA74D69}" sibTransId="{C5B8D7A5-4D1A-414E-A697-10D97CDCC769}"/>
    <dgm:cxn modelId="{7F96A5A1-0FA4-4650-B698-051C6C39DB0E}" type="presParOf" srcId="{7BEB62A1-A04B-4D2A-AC43-8B4A9C5E3F7D}" destId="{04B15382-224D-4E7E-8A02-826D95E113BF}" srcOrd="0" destOrd="0" presId="urn:microsoft.com/office/officeart/2005/8/layout/arrow3"/>
    <dgm:cxn modelId="{1221A048-1D01-4B8B-99EC-92555A7993F1}" type="presParOf" srcId="{7BEB62A1-A04B-4D2A-AC43-8B4A9C5E3F7D}" destId="{6C58D5CB-7E9C-41A1-B71C-3C93F87761B6}" srcOrd="1" destOrd="0" presId="urn:microsoft.com/office/officeart/2005/8/layout/arrow3"/>
    <dgm:cxn modelId="{EAA35A73-9378-467E-8F99-166A9EE09EED}" type="presParOf" srcId="{7BEB62A1-A04B-4D2A-AC43-8B4A9C5E3F7D}" destId="{F8FF4E88-843C-4713-A356-85EB5A75D967}" srcOrd="2" destOrd="0" presId="urn:microsoft.com/office/officeart/2005/8/layout/arrow3"/>
    <dgm:cxn modelId="{63426CAB-9C0A-4E64-A788-BC423A2DF736}" type="presParOf" srcId="{7BEB62A1-A04B-4D2A-AC43-8B4A9C5E3F7D}" destId="{24F7D88A-1D90-4811-97D3-7BC6681388EE}" srcOrd="3" destOrd="0" presId="urn:microsoft.com/office/officeart/2005/8/layout/arrow3"/>
    <dgm:cxn modelId="{E5CD345D-D331-48F1-81F2-909061D7A26D}" type="presParOf" srcId="{7BEB62A1-A04B-4D2A-AC43-8B4A9C5E3F7D}" destId="{36972150-BB8D-4616-9720-1FC6CAFF253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15382-224D-4E7E-8A02-826D95E113BF}">
      <dsp:nvSpPr>
        <dsp:cNvPr id="0" name=""/>
        <dsp:cNvSpPr/>
      </dsp:nvSpPr>
      <dsp:spPr>
        <a:xfrm rot="21300000">
          <a:off x="15507" y="1857576"/>
          <a:ext cx="5022426" cy="575143"/>
        </a:xfrm>
        <a:prstGeom prst="mathMinus">
          <a:avLst/>
        </a:prstGeom>
        <a:solidFill>
          <a:schemeClr val="tx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6C58D5CB-7E9C-41A1-B71C-3C93F87761B6}">
      <dsp:nvSpPr>
        <dsp:cNvPr id="0" name=""/>
        <dsp:cNvSpPr/>
      </dsp:nvSpPr>
      <dsp:spPr>
        <a:xfrm>
          <a:off x="606413" y="214514"/>
          <a:ext cx="1516032" cy="1716118"/>
        </a:xfrm>
        <a:prstGeom prst="downArrow">
          <a:avLst/>
        </a:prstGeom>
        <a:solidFill>
          <a:schemeClr val="tx2">
            <a:lumMod val="90000"/>
            <a:lumOff val="1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F4E88-843C-4713-A356-85EB5A75D967}">
      <dsp:nvSpPr>
        <dsp:cNvPr id="0" name=""/>
        <dsp:cNvSpPr/>
      </dsp:nvSpPr>
      <dsp:spPr>
        <a:xfrm>
          <a:off x="2422361" y="0"/>
          <a:ext cx="2129027" cy="1801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Pathogen Deactivation</a:t>
          </a:r>
        </a:p>
      </dsp:txBody>
      <dsp:txXfrm>
        <a:off x="2422361" y="0"/>
        <a:ext cx="2129027" cy="1801924"/>
      </dsp:txXfrm>
    </dsp:sp>
    <dsp:sp modelId="{24F7D88A-1D90-4811-97D3-7BC6681388EE}">
      <dsp:nvSpPr>
        <dsp:cNvPr id="0" name=""/>
        <dsp:cNvSpPr/>
      </dsp:nvSpPr>
      <dsp:spPr>
        <a:xfrm>
          <a:off x="2930996" y="2359662"/>
          <a:ext cx="1516032" cy="1716118"/>
        </a:xfrm>
        <a:prstGeom prst="upArrow">
          <a:avLst/>
        </a:prstGeom>
        <a:solidFill>
          <a:schemeClr val="accent6">
            <a:lumMod val="75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972150-BB8D-4616-9720-1FC6CAFF2531}">
      <dsp:nvSpPr>
        <dsp:cNvPr id="0" name=""/>
        <dsp:cNvSpPr/>
      </dsp:nvSpPr>
      <dsp:spPr>
        <a:xfrm>
          <a:off x="390360" y="2488371"/>
          <a:ext cx="2352413" cy="1801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Preserve Bioactivity</a:t>
          </a:r>
        </a:p>
      </dsp:txBody>
      <dsp:txXfrm>
        <a:off x="390360" y="2488371"/>
        <a:ext cx="2352413" cy="1801924"/>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B811182-C578-43F0-9B9B-B6930C397CD9}" type="datetimeFigureOut">
              <a:rPr lang="en-US" smtClean="0"/>
              <a:t>1/24/2022</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71DD2E9-CC73-4E20-A6FB-989A7FF73CFA}" type="slidenum">
              <a:rPr lang="en-US" smtClean="0"/>
              <a:t>‹#›</a:t>
            </a:fld>
            <a:endParaRPr lang="en-US"/>
          </a:p>
        </p:txBody>
      </p:sp>
    </p:spTree>
    <p:extLst>
      <p:ext uri="{BB962C8B-B14F-4D97-AF65-F5344CB8AC3E}">
        <p14:creationId xmlns:p14="http://schemas.microsoft.com/office/powerpoint/2010/main" val="421229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4CE4-FBD8-4481-AEFB-CA53E599A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Times New Roman" panose="02020603050405020304" pitchFamily="18" charset="0"/>
              </a:rPr>
              <a:t>There are new products coming on the market that have been homogenized with the idea that less fat adheres to the feeding tubes, which seems like a great idea:  more fat to the infant.  </a:t>
            </a:r>
          </a:p>
          <a:p>
            <a:r>
              <a:rPr lang="en-US" sz="1200" b="0" i="0" dirty="0">
                <a:solidFill>
                  <a:srgbClr val="000000"/>
                </a:solidFill>
                <a:effectLst/>
                <a:latin typeface="Times New Roman" panose="02020603050405020304" pitchFamily="18" charset="0"/>
              </a:rPr>
              <a:t>However, Milk and all of its components emerged through evolution under selective pressure to be nourishing. Like any other milk ingredient and structures, the assembly of milk fat globules evolved in order to promote the mammalian infants’ health. </a:t>
            </a:r>
            <a:r>
              <a:rPr lang="en-US" sz="1200" b="0" i="0" dirty="0">
                <a:solidFill>
                  <a:srgbClr val="000000"/>
                </a:solidFill>
                <a:effectLst/>
              </a:rPr>
              <a:t>The structure of food influences how nutrient components are digested and absorbed</a:t>
            </a:r>
          </a:p>
          <a:p>
            <a:r>
              <a:rPr lang="en-US" sz="1200" b="0" i="0" dirty="0">
                <a:solidFill>
                  <a:srgbClr val="000000"/>
                </a:solidFill>
                <a:effectLst/>
              </a:rPr>
              <a:t>Structural properties of milk regulate the digestion and absorption of each of the major macronutrients—carbohydrates, proteins, and fat</a:t>
            </a:r>
          </a:p>
          <a:p>
            <a:r>
              <a:rPr lang="en-US" sz="1200" b="0" i="0" dirty="0">
                <a:effectLst/>
              </a:rPr>
              <a:t>There is no evidence that the changed fat globule is functionally the same as the intact fat globule</a:t>
            </a:r>
            <a:endParaRPr lang="en-US" dirty="0"/>
          </a:p>
          <a:p>
            <a:endParaRPr lang="en-US" dirty="0"/>
          </a:p>
        </p:txBody>
      </p:sp>
      <p:sp>
        <p:nvSpPr>
          <p:cNvPr id="4" name="Slide Number Placeholder 3"/>
          <p:cNvSpPr>
            <a:spLocks noGrp="1"/>
          </p:cNvSpPr>
          <p:nvPr>
            <p:ph type="sldNum" sz="quarter" idx="5"/>
          </p:nvPr>
        </p:nvSpPr>
        <p:spPr/>
        <p:txBody>
          <a:bodyPr/>
          <a:lstStyle/>
          <a:p>
            <a:fld id="{350657CF-2A4D-44AF-B1E3-9FD036424E14}" type="slidenum">
              <a:rPr lang="en-US" smtClean="0"/>
              <a:t>26</a:t>
            </a:fld>
            <a:endParaRPr lang="en-US" dirty="0"/>
          </a:p>
        </p:txBody>
      </p:sp>
    </p:spTree>
    <p:extLst>
      <p:ext uri="{BB962C8B-B14F-4D97-AF65-F5344CB8AC3E}">
        <p14:creationId xmlns:p14="http://schemas.microsoft.com/office/powerpoint/2010/main" val="402306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study was published just this month and compared the impact of human milk based and cow milk based fortifiers on human milk fat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glolbules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They found greater alteration in MFG size with CMBF compared to HMBF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More efficient gastric digestion might be related to the structure and size of the MFG and may have an impact on feeding tolerance of very preterm infants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9CE842-1DFB-4D48-9C54-25081D9AE9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17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just a word about combining cow milk-based products with human milk. </a:t>
            </a:r>
          </a:p>
          <a:p>
            <a:r>
              <a:rPr lang="en-US" dirty="0"/>
              <a:t>There have been a few studies done looking at the impact these products can have on the bioactive components of human milk.  Adding cow milk-based products appears to promote formation of aggregates with breastmilk proteins and milk fat globules, which changes their shape and size.  This could lead to changes in digestion and bioactivity, which may explain why infants fed an exclusive human milk diet have a lower incidence feeding intolerance and less NEC in preemies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0657CF-2A4D-44AF-B1E3-9FD036424E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31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Preserving Bioactivity Naturally Found In Human Milk Benefits Growth and Development, Immunity, and Long-term Health Of Preterm Infants </a:t>
            </a:r>
            <a:endParaRPr lang="en-US" dirty="0"/>
          </a:p>
        </p:txBody>
      </p:sp>
      <p:sp>
        <p:nvSpPr>
          <p:cNvPr id="4" name="Slide Number Placeholder 3"/>
          <p:cNvSpPr>
            <a:spLocks noGrp="1"/>
          </p:cNvSpPr>
          <p:nvPr>
            <p:ph type="sldNum" sz="quarter" idx="5"/>
          </p:nvPr>
        </p:nvSpPr>
        <p:spPr/>
        <p:txBody>
          <a:bodyPr/>
          <a:lstStyle/>
          <a:p>
            <a:fld id="{350657CF-2A4D-44AF-B1E3-9FD036424E14}" type="slidenum">
              <a:rPr lang="en-US" smtClean="0"/>
              <a:t>30</a:t>
            </a:fld>
            <a:endParaRPr lang="en-US" dirty="0"/>
          </a:p>
        </p:txBody>
      </p:sp>
    </p:spTree>
    <p:extLst>
      <p:ext uri="{BB962C8B-B14F-4D97-AF65-F5344CB8AC3E}">
        <p14:creationId xmlns:p14="http://schemas.microsoft.com/office/powerpoint/2010/main" val="1606119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Gel plate comparison of milk that has been processed using retort sterilization vs vat pasteurization-you can clearly see the void in bioactivity in those samples that had been sterilized.</a:t>
            </a:r>
          </a:p>
          <a:p>
            <a:endParaRPr lang="en-US" dirty="0"/>
          </a:p>
        </p:txBody>
      </p:sp>
      <p:sp>
        <p:nvSpPr>
          <p:cNvPr id="4" name="Slide Number Placeholder 3"/>
          <p:cNvSpPr>
            <a:spLocks noGrp="1"/>
          </p:cNvSpPr>
          <p:nvPr>
            <p:ph type="sldNum" sz="quarter" idx="5"/>
          </p:nvPr>
        </p:nvSpPr>
        <p:spPr/>
        <p:txBody>
          <a:bodyPr/>
          <a:lstStyle/>
          <a:p>
            <a:fld id="{371DD2E9-CC73-4E20-A6FB-989A7FF73CFA}" type="slidenum">
              <a:rPr lang="en-US" smtClean="0"/>
              <a:t>33</a:t>
            </a:fld>
            <a:endParaRPr lang="en-US"/>
          </a:p>
        </p:txBody>
      </p:sp>
    </p:spTree>
    <p:extLst>
      <p:ext uri="{BB962C8B-B14F-4D97-AF65-F5344CB8AC3E}">
        <p14:creationId xmlns:p14="http://schemas.microsoft.com/office/powerpoint/2010/main" val="306152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8D29921-1331-41F1-B84D-761E8278B6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a:extLst>
              <a:ext uri="{FF2B5EF4-FFF2-40B4-BE49-F238E27FC236}">
                <a16:creationId xmlns:a16="http://schemas.microsoft.com/office/drawing/2014/main" id="{54954BED-DD39-46C1-A0F7-BF3452B6A165}"/>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7066" indent="-291179" eaLnBrk="0" hangingPunct="0">
              <a:defRPr>
                <a:solidFill>
                  <a:schemeClr val="tx1"/>
                </a:solidFill>
                <a:latin typeface="Calibri" panose="020F0502020204030204" pitchFamily="34" charset="0"/>
                <a:cs typeface="Arial" panose="020B0604020202020204" pitchFamily="34" charset="0"/>
              </a:defRPr>
            </a:lvl2pPr>
            <a:lvl3pPr marL="1164717" indent="-232943" eaLnBrk="0" hangingPunct="0">
              <a:defRPr>
                <a:solidFill>
                  <a:schemeClr val="tx1"/>
                </a:solidFill>
                <a:latin typeface="Calibri" panose="020F0502020204030204" pitchFamily="34" charset="0"/>
                <a:cs typeface="Arial" panose="020B0604020202020204" pitchFamily="34" charset="0"/>
              </a:defRPr>
            </a:lvl3pPr>
            <a:lvl4pPr marL="1630604" indent="-232943" eaLnBrk="0" hangingPunct="0">
              <a:defRPr>
                <a:solidFill>
                  <a:schemeClr val="tx1"/>
                </a:solidFill>
                <a:latin typeface="Calibri" panose="020F0502020204030204" pitchFamily="34" charset="0"/>
                <a:cs typeface="Arial" panose="020B0604020202020204" pitchFamily="34" charset="0"/>
              </a:defRPr>
            </a:lvl4pPr>
            <a:lvl5pPr marL="2096491" indent="-232943" eaLnBrk="0" hangingPunct="0">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31774" rtl="0" eaLnBrk="1" fontAlgn="auto" latinLnBrk="0" hangingPunct="1">
              <a:lnSpc>
                <a:spcPct val="100000"/>
              </a:lnSpc>
              <a:spcBef>
                <a:spcPts val="0"/>
              </a:spcBef>
              <a:spcAft>
                <a:spcPts val="0"/>
              </a:spcAft>
              <a:buClrTx/>
              <a:buSzTx/>
              <a:buFontTx/>
              <a:buNone/>
              <a:tabLst/>
              <a:defRPr/>
            </a:pPr>
            <a:fld id="{9157909A-E624-4D65-9E93-F19D0DE985C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1774" rtl="0" eaLnBrk="1" fontAlgn="auto" latinLnBrk="0" hangingPunct="1">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4">
            <a:extLst>
              <a:ext uri="{FF2B5EF4-FFF2-40B4-BE49-F238E27FC236}">
                <a16:creationId xmlns:a16="http://schemas.microsoft.com/office/drawing/2014/main" id="{F0AE1258-8530-45AE-BBD5-8E76C34AD2F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350513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8D29921-1331-41F1-B84D-761E8278B6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a:extLst>
              <a:ext uri="{FF2B5EF4-FFF2-40B4-BE49-F238E27FC236}">
                <a16:creationId xmlns:a16="http://schemas.microsoft.com/office/drawing/2014/main" id="{54954BED-DD39-46C1-A0F7-BF3452B6A165}"/>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7066" indent="-291179" eaLnBrk="0" hangingPunct="0">
              <a:defRPr>
                <a:solidFill>
                  <a:schemeClr val="tx1"/>
                </a:solidFill>
                <a:latin typeface="Calibri" panose="020F0502020204030204" pitchFamily="34" charset="0"/>
                <a:cs typeface="Arial" panose="020B0604020202020204" pitchFamily="34" charset="0"/>
              </a:defRPr>
            </a:lvl2pPr>
            <a:lvl3pPr marL="1164717" indent="-232943" eaLnBrk="0" hangingPunct="0">
              <a:defRPr>
                <a:solidFill>
                  <a:schemeClr val="tx1"/>
                </a:solidFill>
                <a:latin typeface="Calibri" panose="020F0502020204030204" pitchFamily="34" charset="0"/>
                <a:cs typeface="Arial" panose="020B0604020202020204" pitchFamily="34" charset="0"/>
              </a:defRPr>
            </a:lvl3pPr>
            <a:lvl4pPr marL="1630604" indent="-232943" eaLnBrk="0" hangingPunct="0">
              <a:defRPr>
                <a:solidFill>
                  <a:schemeClr val="tx1"/>
                </a:solidFill>
                <a:latin typeface="Calibri" panose="020F0502020204030204" pitchFamily="34" charset="0"/>
                <a:cs typeface="Arial" panose="020B0604020202020204" pitchFamily="34" charset="0"/>
              </a:defRPr>
            </a:lvl4pPr>
            <a:lvl5pPr marL="2096491" indent="-232943" eaLnBrk="0" hangingPunct="0">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31774" rtl="0" eaLnBrk="1" fontAlgn="auto" latinLnBrk="0" hangingPunct="1">
              <a:lnSpc>
                <a:spcPct val="100000"/>
              </a:lnSpc>
              <a:spcBef>
                <a:spcPts val="0"/>
              </a:spcBef>
              <a:spcAft>
                <a:spcPts val="0"/>
              </a:spcAft>
              <a:buClrTx/>
              <a:buSzTx/>
              <a:buFontTx/>
              <a:buNone/>
              <a:tabLst/>
              <a:defRPr/>
            </a:pPr>
            <a:fld id="{9157909A-E624-4D65-9E93-F19D0DE985C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Notes Placeholder 4">
            <a:extLst>
              <a:ext uri="{FF2B5EF4-FFF2-40B4-BE49-F238E27FC236}">
                <a16:creationId xmlns:a16="http://schemas.microsoft.com/office/drawing/2014/main" id="{F0AE1258-8530-45AE-BBD5-8E76C34AD2F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550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7A5699-A194-466A-AC7F-888CA1921A4E}" type="slidenum">
              <a:rPr lang="en-US" smtClean="0"/>
              <a:t>6</a:t>
            </a:fld>
            <a:endParaRPr lang="en-US" dirty="0"/>
          </a:p>
        </p:txBody>
      </p:sp>
    </p:spTree>
    <p:extLst>
      <p:ext uri="{BB962C8B-B14F-4D97-AF65-F5344CB8AC3E}">
        <p14:creationId xmlns:p14="http://schemas.microsoft.com/office/powerpoint/2010/main" val="403456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ym typeface="Wingdings" panose="05000000000000000000"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4CE4-FBD8-4481-AEFB-CA53E599A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76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KEYSTONE - </a:t>
            </a:r>
          </a:p>
        </p:txBody>
      </p:sp>
      <p:sp>
        <p:nvSpPr>
          <p:cNvPr id="4" name="Slide Number Placeholder 3"/>
          <p:cNvSpPr>
            <a:spLocks noGrp="1"/>
          </p:cNvSpPr>
          <p:nvPr>
            <p:ph type="sldNum" sz="quarter" idx="5"/>
          </p:nvPr>
        </p:nvSpPr>
        <p:spPr/>
        <p:txBody>
          <a:bodyPr/>
          <a:lstStyle/>
          <a:p>
            <a:fld id="{371DD2E9-CC73-4E20-A6FB-989A7FF73CFA}" type="slidenum">
              <a:rPr lang="en-US" smtClean="0"/>
              <a:t>15</a:t>
            </a:fld>
            <a:endParaRPr lang="en-US"/>
          </a:p>
        </p:txBody>
      </p:sp>
    </p:spTree>
    <p:extLst>
      <p:ext uri="{BB962C8B-B14F-4D97-AF65-F5344CB8AC3E}">
        <p14:creationId xmlns:p14="http://schemas.microsoft.com/office/powerpoint/2010/main" val="1238434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1DD2E9-CC73-4E20-A6FB-989A7FF73CFA}" type="slidenum">
              <a:rPr lang="en-US" smtClean="0"/>
              <a:t>20</a:t>
            </a:fld>
            <a:endParaRPr lang="en-US" dirty="0"/>
          </a:p>
        </p:txBody>
      </p:sp>
    </p:spTree>
    <p:extLst>
      <p:ext uri="{BB962C8B-B14F-4D97-AF65-F5344CB8AC3E}">
        <p14:creationId xmlns:p14="http://schemas.microsoft.com/office/powerpoint/2010/main" val="105518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schemeClr val="accent6">
                    <a:lumMod val="75000"/>
                  </a:schemeClr>
                </a:solidFill>
                <a:effectLst/>
              </a:rPr>
              <a:t>“Life, as we know it, would not exist if there were no proteins”</a:t>
            </a:r>
          </a:p>
          <a:p>
            <a:endParaRPr lang="en-US" dirty="0"/>
          </a:p>
        </p:txBody>
      </p:sp>
      <p:sp>
        <p:nvSpPr>
          <p:cNvPr id="4" name="Slide Number Placeholder 3"/>
          <p:cNvSpPr>
            <a:spLocks noGrp="1"/>
          </p:cNvSpPr>
          <p:nvPr>
            <p:ph type="sldNum" sz="quarter" idx="5"/>
          </p:nvPr>
        </p:nvSpPr>
        <p:spPr/>
        <p:txBody>
          <a:bodyPr/>
          <a:lstStyle/>
          <a:p>
            <a:fld id="{371DD2E9-CC73-4E20-A6FB-989A7FF73CFA}" type="slidenum">
              <a:rPr lang="en-US" smtClean="0"/>
              <a:t>22</a:t>
            </a:fld>
            <a:endParaRPr lang="en-US"/>
          </a:p>
        </p:txBody>
      </p:sp>
    </p:spTree>
    <p:extLst>
      <p:ext uri="{BB962C8B-B14F-4D97-AF65-F5344CB8AC3E}">
        <p14:creationId xmlns:p14="http://schemas.microsoft.com/office/powerpoint/2010/main" val="3475031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physiochemical properties of individual proteins differ, processing affects the proteins differently.</a:t>
            </a:r>
          </a:p>
        </p:txBody>
      </p:sp>
      <p:sp>
        <p:nvSpPr>
          <p:cNvPr id="4" name="Slide Number Placeholder 3"/>
          <p:cNvSpPr>
            <a:spLocks noGrp="1"/>
          </p:cNvSpPr>
          <p:nvPr>
            <p:ph type="sldNum" sz="quarter" idx="5"/>
          </p:nvPr>
        </p:nvSpPr>
        <p:spPr/>
        <p:txBody>
          <a:bodyPr/>
          <a:lstStyle/>
          <a:p>
            <a:fld id="{350657CF-2A4D-44AF-B1E3-9FD036424E14}" type="slidenum">
              <a:rPr lang="en-US" smtClean="0"/>
              <a:t>23</a:t>
            </a:fld>
            <a:endParaRPr lang="en-US" dirty="0"/>
          </a:p>
        </p:txBody>
      </p:sp>
    </p:spTree>
    <p:extLst>
      <p:ext uri="{BB962C8B-B14F-4D97-AF65-F5344CB8AC3E}">
        <p14:creationId xmlns:p14="http://schemas.microsoft.com/office/powerpoint/2010/main" val="99745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hundreds of proteins with lower abundance exist in the milk fat globule membrane, including lactoferrin and lysozyme</a:t>
            </a:r>
            <a:endParaRPr lang="en-US" dirty="0"/>
          </a:p>
          <a:p>
            <a:endParaRPr lang="en-US" dirty="0"/>
          </a:p>
        </p:txBody>
      </p:sp>
      <p:sp>
        <p:nvSpPr>
          <p:cNvPr id="4" name="Slide Number Placeholder 3"/>
          <p:cNvSpPr>
            <a:spLocks noGrp="1"/>
          </p:cNvSpPr>
          <p:nvPr>
            <p:ph type="sldNum" sz="quarter" idx="5"/>
          </p:nvPr>
        </p:nvSpPr>
        <p:spPr/>
        <p:txBody>
          <a:bodyPr/>
          <a:lstStyle/>
          <a:p>
            <a:fld id="{350657CF-2A4D-44AF-B1E3-9FD036424E14}" type="slidenum">
              <a:rPr lang="en-US" smtClean="0"/>
              <a:t>24</a:t>
            </a:fld>
            <a:endParaRPr lang="en-US" dirty="0"/>
          </a:p>
        </p:txBody>
      </p:sp>
    </p:spTree>
    <p:extLst>
      <p:ext uri="{BB962C8B-B14F-4D97-AF65-F5344CB8AC3E}">
        <p14:creationId xmlns:p14="http://schemas.microsoft.com/office/powerpoint/2010/main" val="166145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3DBFC0-865A-407A-AFB2-846428E1A6E9}"/>
              </a:ext>
            </a:extLst>
          </p:cNvPr>
          <p:cNvSpPr/>
          <p:nvPr userDrawn="1"/>
        </p:nvSpPr>
        <p:spPr>
          <a:xfrm>
            <a:off x="0" y="3764161"/>
            <a:ext cx="12190123" cy="3092703"/>
          </a:xfrm>
          <a:prstGeom prst="rect">
            <a:avLst/>
          </a:prstGeom>
          <a:solidFill>
            <a:schemeClr val="bg1">
              <a:lumMod val="95000"/>
              <a:alpha val="48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D80420F-B402-4299-A0E0-FBE78DFA7C40}"/>
              </a:ext>
            </a:extLst>
          </p:cNvPr>
          <p:cNvSpPr/>
          <p:nvPr userDrawn="1"/>
        </p:nvSpPr>
        <p:spPr>
          <a:xfrm>
            <a:off x="0" y="-54558"/>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userDrawn="1"/>
        </p:nvSpPr>
        <p:spPr>
          <a:xfrm>
            <a:off x="-25399" y="3675528"/>
            <a:ext cx="12191999" cy="88633"/>
          </a:xfrm>
          <a:prstGeom prst="rect">
            <a:avLst/>
          </a:prstGeom>
          <a:solidFill>
            <a:srgbClr val="00A1DF"/>
          </a:solidFill>
          <a:ln w="50800" cap="rnd" cmpd="thickThin" algn="ctr">
            <a:solidFill>
              <a:srgbClr val="00A1DF"/>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2307121"/>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18050"/>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2" name="Rectangle 11">
            <a:extLst>
              <a:ext uri="{FF2B5EF4-FFF2-40B4-BE49-F238E27FC236}">
                <a16:creationId xmlns:a16="http://schemas.microsoft.com/office/drawing/2014/main" id="{A18D3281-B9C5-4134-A58F-854FF903EE00}"/>
              </a:ext>
            </a:extLst>
          </p:cNvPr>
          <p:cNvSpPr/>
          <p:nvPr userDrawn="1"/>
        </p:nvSpPr>
        <p:spPr>
          <a:xfrm>
            <a:off x="11839576" y="6177153"/>
            <a:ext cx="352424" cy="276226"/>
          </a:xfrm>
          <a:prstGeom prst="rect">
            <a:avLst/>
          </a:prstGeom>
          <a:solidFill>
            <a:srgbClr val="00A1DF"/>
          </a:solidFill>
          <a:ln>
            <a:solidFill>
              <a:srgbClr val="00A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 name="Slide Number Placeholder 22">
            <a:extLst>
              <a:ext uri="{FF2B5EF4-FFF2-40B4-BE49-F238E27FC236}">
                <a16:creationId xmlns:a16="http://schemas.microsoft.com/office/drawing/2014/main" id="{5616ECC4-CB8B-427A-9800-A7D15BE16FF2}"/>
              </a:ext>
            </a:extLst>
          </p:cNvPr>
          <p:cNvSpPr txBox="1">
            <a:spLocks/>
          </p:cNvSpPr>
          <p:nvPr userDrawn="1"/>
        </p:nvSpPr>
        <p:spPr>
          <a:xfrm>
            <a:off x="11779544" y="6177153"/>
            <a:ext cx="387688" cy="276226"/>
          </a:xfrm>
          <a:prstGeom prst="rect">
            <a:avLst/>
          </a:prstGeom>
        </p:spPr>
        <p:txBody>
          <a:bodyPr vert="horz" anchor="ctr"/>
          <a:lstStyle>
            <a:defPPr>
              <a:defRPr lang="en-US"/>
            </a:defPPr>
            <a:lvl1pPr marL="0" algn="r" defTabSz="914400" rtl="0" eaLnBrk="1" latinLnBrk="0" hangingPunct="1">
              <a:defRPr kumimoji="0"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mtClean="0"/>
              <a:pPr/>
              <a:t>‹#›</a:t>
            </a:fld>
            <a:endParaRPr lang="en-US"/>
          </a:p>
        </p:txBody>
      </p:sp>
      <p:sp>
        <p:nvSpPr>
          <p:cNvPr id="14" name="Footer Placeholder 2">
            <a:extLst>
              <a:ext uri="{FF2B5EF4-FFF2-40B4-BE49-F238E27FC236}">
                <a16:creationId xmlns:a16="http://schemas.microsoft.com/office/drawing/2014/main" id="{677DBF7D-7D5A-434A-8E63-EDF432FB542D}"/>
              </a:ext>
            </a:extLst>
          </p:cNvPr>
          <p:cNvSpPr>
            <a:spLocks noGrp="1"/>
          </p:cNvSpPr>
          <p:nvPr>
            <p:ph type="ftr" sz="quarter" idx="3"/>
          </p:nvPr>
        </p:nvSpPr>
        <p:spPr>
          <a:xfrm>
            <a:off x="321305" y="6302601"/>
            <a:ext cx="11259218" cy="358804"/>
          </a:xfrm>
          <a:prstGeom prst="rect">
            <a:avLst/>
          </a:prstGeom>
        </p:spPr>
        <p:txBody>
          <a:bodyPr vert="horz" lIns="0" tIns="0" rIns="0" bIns="0" anchor="b"/>
          <a:lstStyle>
            <a:lvl1pPr algn="l" eaLnBrk="1" latinLnBrk="0" hangingPunct="1">
              <a:defRPr kumimoji="0" sz="900">
                <a:solidFill>
                  <a:schemeClr val="tx1"/>
                </a:solidFill>
              </a:defRPr>
            </a:lvl1pPr>
          </a:lstStyle>
          <a:p>
            <a:r>
              <a:rPr lang="en-US"/>
              <a:t>Add a footer</a:t>
            </a:r>
          </a:p>
        </p:txBody>
      </p:sp>
    </p:spTree>
    <p:extLst>
      <p:ext uri="{BB962C8B-B14F-4D97-AF65-F5344CB8AC3E}">
        <p14:creationId xmlns:p14="http://schemas.microsoft.com/office/powerpoint/2010/main" val="11597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rot="5400000">
            <a:off x="8719745" y="53141"/>
            <a:ext cx="1253256" cy="4614797"/>
          </a:xfrm>
        </p:spPr>
        <p:txBody>
          <a:bodyPr vert="vert270" lIns="45720" tIns="0" rIns="45720" anchor="t">
            <a:normAutofit/>
          </a:bodyPr>
          <a:lstStyle>
            <a:lvl1pPr algn="ctr">
              <a:buNone/>
              <a:defRPr sz="32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7038974" y="3274309"/>
            <a:ext cx="4614798" cy="2516489"/>
          </a:xfrm>
        </p:spPr>
        <p:txBody>
          <a:bodyPr lIns="0" tIns="0" rIns="45720" anchor="t">
            <a:normAutofit/>
          </a:bodyPr>
          <a:lstStyle>
            <a:lvl1pPr marL="0" indent="0">
              <a:lnSpc>
                <a:spcPct val="100000"/>
              </a:lnSpc>
              <a:spcBef>
                <a:spcPts val="0"/>
              </a:spcBef>
              <a:buFontTx/>
              <a:buNone/>
              <a:defRPr sz="24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nchor="b"/>
          <a:lstStyle/>
          <a:p>
            <a:r>
              <a:rPr lang="en-US"/>
              <a:t>Add a footer</a:t>
            </a:r>
          </a:p>
        </p:txBody>
      </p:sp>
      <p:sp>
        <p:nvSpPr>
          <p:cNvPr id="7" name="Slide Number Placeholder 6"/>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679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13002" y="1159883"/>
            <a:ext cx="3466741" cy="4614797"/>
          </a:xfrm>
        </p:spPr>
        <p:txBody>
          <a:bodyPr vert="vert270" lIns="45720" tIns="0" rIns="45720" anchor="t">
            <a:normAutofit/>
          </a:bodyPr>
          <a:lstStyle>
            <a:lvl1pPr algn="ctr">
              <a:buNone/>
              <a:defRPr sz="32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6" name="Footer Placeholder 5"/>
          <p:cNvSpPr>
            <a:spLocks noGrp="1"/>
          </p:cNvSpPr>
          <p:nvPr>
            <p:ph type="ftr" sz="quarter" idx="11"/>
          </p:nvPr>
        </p:nvSpPr>
        <p:spPr/>
        <p:txBody>
          <a:bodyPr anchor="b"/>
          <a:lstStyle/>
          <a:p>
            <a:r>
              <a:rPr lang="en-US"/>
              <a:t>Add a footer</a:t>
            </a:r>
          </a:p>
        </p:txBody>
      </p:sp>
      <p:sp>
        <p:nvSpPr>
          <p:cNvPr id="7" name="Slide Number Placeholder 6"/>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74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04ABE-A053-4B79-A477-B25CD83D17A6}"/>
              </a:ext>
            </a:extLst>
          </p:cNvPr>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743D2B2-B1D7-472C-B692-146EDBE6F0F8}"/>
              </a:ext>
            </a:extLst>
          </p:cNvPr>
          <p:cNvSpPr>
            <a:spLocks noGrp="1"/>
          </p:cNvSpPr>
          <p:nvPr>
            <p:ph type="ftr" sz="quarter" idx="11"/>
          </p:nvPr>
        </p:nvSpPr>
        <p:spPr>
          <a:xfrm>
            <a:off x="4165600" y="6248400"/>
            <a:ext cx="3860800" cy="457200"/>
          </a:xfrm>
        </p:spPr>
        <p:txBody>
          <a:bodyPr/>
          <a:lstStyle>
            <a:lvl1pPr>
              <a:defRPr/>
            </a:lvl1pPr>
          </a:lstStyle>
          <a:p>
            <a:pPr>
              <a:defRPr/>
            </a:pPr>
            <a:r>
              <a:rPr lang="en-US"/>
              <a:t>Add a footer</a:t>
            </a:r>
          </a:p>
        </p:txBody>
      </p:sp>
      <p:sp>
        <p:nvSpPr>
          <p:cNvPr id="7" name="Slide Number Placeholder 6">
            <a:extLst>
              <a:ext uri="{FF2B5EF4-FFF2-40B4-BE49-F238E27FC236}">
                <a16:creationId xmlns:a16="http://schemas.microsoft.com/office/drawing/2014/main" id="{0099AA8D-0A96-4EE5-9D78-588E07C3C176}"/>
              </a:ext>
            </a:extLst>
          </p:cNvPr>
          <p:cNvSpPr>
            <a:spLocks noGrp="1"/>
          </p:cNvSpPr>
          <p:nvPr>
            <p:ph type="sldNum" sz="quarter" idx="12"/>
          </p:nvPr>
        </p:nvSpPr>
        <p:spPr>
          <a:xfrm>
            <a:off x="8737600" y="6248400"/>
            <a:ext cx="2540000" cy="457200"/>
          </a:xfrm>
        </p:spPr>
        <p:txBody>
          <a:bodyPr/>
          <a:lstStyle>
            <a:lvl1pPr>
              <a:defRPr smtClean="0"/>
            </a:lvl1pPr>
          </a:lstStyle>
          <a:p>
            <a:pPr>
              <a:defRPr/>
            </a:pPr>
            <a:fld id="{0D0C21F9-5193-4820-850A-6B74549BF0A4}" type="slidenum">
              <a:rPr lang="en-US" altLang="en-US"/>
              <a:pPr>
                <a:defRPr/>
              </a:pPr>
              <a:t>‹#›</a:t>
            </a:fld>
            <a:endParaRPr lang="en-US" altLang="en-US"/>
          </a:p>
        </p:txBody>
      </p:sp>
    </p:spTree>
    <p:extLst>
      <p:ext uri="{BB962C8B-B14F-4D97-AF65-F5344CB8AC3E}">
        <p14:creationId xmlns:p14="http://schemas.microsoft.com/office/powerpoint/2010/main" val="289673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3DBFC0-865A-407A-AFB2-846428E1A6E9}"/>
              </a:ext>
            </a:extLst>
          </p:cNvPr>
          <p:cNvSpPr/>
          <p:nvPr userDrawn="1"/>
        </p:nvSpPr>
        <p:spPr>
          <a:xfrm>
            <a:off x="0" y="3764161"/>
            <a:ext cx="12190123" cy="3092703"/>
          </a:xfrm>
          <a:prstGeom prst="rect">
            <a:avLst/>
          </a:prstGeom>
          <a:solidFill>
            <a:schemeClr val="bg1">
              <a:lumMod val="95000"/>
              <a:alpha val="48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D80420F-B402-4299-A0E0-FBE78DFA7C40}"/>
              </a:ext>
            </a:extLst>
          </p:cNvPr>
          <p:cNvSpPr/>
          <p:nvPr userDrawn="1"/>
        </p:nvSpPr>
        <p:spPr>
          <a:xfrm>
            <a:off x="0" y="-54558"/>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userDrawn="1"/>
        </p:nvSpPr>
        <p:spPr>
          <a:xfrm>
            <a:off x="-25399" y="3675528"/>
            <a:ext cx="12191999" cy="88633"/>
          </a:xfrm>
          <a:prstGeom prst="rect">
            <a:avLst/>
          </a:prstGeom>
          <a:solidFill>
            <a:srgbClr val="00A1DF"/>
          </a:solidFill>
          <a:ln w="50800" cap="rnd" cmpd="thickThin" algn="ctr">
            <a:solidFill>
              <a:srgbClr val="00A1DF"/>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07121"/>
            <a:ext cx="11277600" cy="1470025"/>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609600" y="3818050"/>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2" name="Rectangle 11">
            <a:extLst>
              <a:ext uri="{FF2B5EF4-FFF2-40B4-BE49-F238E27FC236}">
                <a16:creationId xmlns:a16="http://schemas.microsoft.com/office/drawing/2014/main" id="{A18D3281-B9C5-4134-A58F-854FF903EE00}"/>
              </a:ext>
            </a:extLst>
          </p:cNvPr>
          <p:cNvSpPr/>
          <p:nvPr userDrawn="1"/>
        </p:nvSpPr>
        <p:spPr>
          <a:xfrm>
            <a:off x="11839576" y="6177153"/>
            <a:ext cx="352424" cy="276226"/>
          </a:xfrm>
          <a:prstGeom prst="rect">
            <a:avLst/>
          </a:prstGeom>
          <a:solidFill>
            <a:srgbClr val="00A1DF"/>
          </a:solidFill>
          <a:ln>
            <a:solidFill>
              <a:srgbClr val="00A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3" name="Slide Number Placeholder 22">
            <a:extLst>
              <a:ext uri="{FF2B5EF4-FFF2-40B4-BE49-F238E27FC236}">
                <a16:creationId xmlns:a16="http://schemas.microsoft.com/office/drawing/2014/main" id="{5616ECC4-CB8B-427A-9800-A7D15BE16FF2}"/>
              </a:ext>
            </a:extLst>
          </p:cNvPr>
          <p:cNvSpPr txBox="1">
            <a:spLocks/>
          </p:cNvSpPr>
          <p:nvPr userDrawn="1"/>
        </p:nvSpPr>
        <p:spPr>
          <a:xfrm>
            <a:off x="11779544" y="6177153"/>
            <a:ext cx="387688" cy="276226"/>
          </a:xfrm>
          <a:prstGeom prst="rect">
            <a:avLst/>
          </a:prstGeom>
        </p:spPr>
        <p:txBody>
          <a:bodyPr vert="horz" anchor="ctr"/>
          <a:lstStyle>
            <a:defPPr>
              <a:defRPr lang="en-US"/>
            </a:defPPr>
            <a:lvl1pPr marL="0" algn="r" defTabSz="914400" rtl="0" eaLnBrk="1" latinLnBrk="0" hangingPunct="1">
              <a:defRPr kumimoji="0"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1CF334-2D5C-4859-84A6-CA7E6E43FAEB}" type="slidenum">
              <a:rPr lang="en-US" smtClean="0"/>
              <a:pPr/>
              <a:t>‹#›</a:t>
            </a:fld>
            <a:endParaRPr lang="en-US" dirty="0"/>
          </a:p>
        </p:txBody>
      </p:sp>
      <p:sp>
        <p:nvSpPr>
          <p:cNvPr id="14" name="Footer Placeholder 2">
            <a:extLst>
              <a:ext uri="{FF2B5EF4-FFF2-40B4-BE49-F238E27FC236}">
                <a16:creationId xmlns:a16="http://schemas.microsoft.com/office/drawing/2014/main" id="{677DBF7D-7D5A-434A-8E63-EDF432FB542D}"/>
              </a:ext>
            </a:extLst>
          </p:cNvPr>
          <p:cNvSpPr>
            <a:spLocks noGrp="1"/>
          </p:cNvSpPr>
          <p:nvPr>
            <p:ph type="ftr" sz="quarter" idx="3"/>
          </p:nvPr>
        </p:nvSpPr>
        <p:spPr>
          <a:xfrm>
            <a:off x="321305" y="6302601"/>
            <a:ext cx="11259218" cy="358804"/>
          </a:xfrm>
          <a:prstGeom prst="rect">
            <a:avLst/>
          </a:prstGeom>
        </p:spPr>
        <p:txBody>
          <a:bodyPr vert="horz" lIns="0" tIns="0" rIns="0" bIns="0" anchor="b"/>
          <a:lstStyle>
            <a:lvl1pPr algn="l" eaLnBrk="1" latinLnBrk="0" hangingPunct="1">
              <a:defRPr kumimoji="0" sz="900">
                <a:solidFill>
                  <a:schemeClr val="tx1"/>
                </a:solidFill>
              </a:defRPr>
            </a:lvl1pPr>
          </a:lstStyle>
          <a:p>
            <a:r>
              <a:rPr lang="en-US" dirty="0"/>
              <a:t>Add a footer</a:t>
            </a:r>
          </a:p>
        </p:txBody>
      </p:sp>
    </p:spTree>
    <p:extLst>
      <p:ext uri="{BB962C8B-B14F-4D97-AF65-F5344CB8AC3E}">
        <p14:creationId xmlns:p14="http://schemas.microsoft.com/office/powerpoint/2010/main" val="3784253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91440" anchor="t" anchorCtr="0"/>
          <a:lstStyle/>
          <a:p>
            <a:r>
              <a:rPr kumimoji="0" lang="en-US" dirty="0"/>
              <a:t>Click to edit Master title style</a:t>
            </a:r>
          </a:p>
        </p:txBody>
      </p:sp>
      <p:sp>
        <p:nvSpPr>
          <p:cNvPr id="3" name="Content Placeholder 2"/>
          <p:cNvSpPr>
            <a:spLocks noGrp="1"/>
          </p:cNvSpPr>
          <p:nvPr>
            <p:ph idx="1" hasCustomPrompt="1"/>
          </p:nvPr>
        </p:nvSpPr>
        <p:spPr/>
        <p:txBody>
          <a:bodyPr/>
          <a:lstStyle>
            <a:lvl1pPr marL="365760" indent="-256032">
              <a:buClr>
                <a:srgbClr val="00A1DF"/>
              </a:buClr>
              <a:buFont typeface="Wingdings" panose="05000000000000000000" pitchFamily="2" charset="2"/>
              <a:buChar char="§"/>
              <a:defRPr/>
            </a:lvl1pPr>
            <a:lvl2pPr marL="658368" indent="-246888">
              <a:buClr>
                <a:srgbClr val="00A1DF"/>
              </a:buClr>
              <a:buFont typeface="Arial" panose="020B0604020202020204" pitchFamily="34" charset="0"/>
              <a:buChar char="•"/>
              <a:defRPr/>
            </a:lvl2pPr>
            <a:lvl3pPr marL="923544" indent="-219456">
              <a:buClr>
                <a:srgbClr val="00A1DF"/>
              </a:buClr>
              <a:buFont typeface="Arial" panose="020B0604020202020204" pitchFamily="34" charset="0"/>
              <a:buChar char="•"/>
              <a:defRPr/>
            </a:lvl3pPr>
            <a:lvl4pPr marL="1179576" indent="-201168">
              <a:buClr>
                <a:srgbClr val="00A1DF"/>
              </a:buClr>
              <a:buFont typeface="Arial" panose="020B0604020202020204" pitchFamily="34" charset="0"/>
              <a:buChar char="•"/>
              <a:defRPr/>
            </a:lvl4pPr>
            <a:lvl5pPr marL="1389888" indent="-182880">
              <a:buClr>
                <a:srgbClr val="00A1DF"/>
              </a:buClr>
              <a:buFont typeface="Arial" panose="020B0604020202020204" pitchFamily="34" charset="0"/>
              <a:buChar char="•"/>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dirty="0"/>
          </a:p>
        </p:txBody>
      </p:sp>
      <p:sp>
        <p:nvSpPr>
          <p:cNvPr id="9" name="Footer Placeholder 2">
            <a:extLst>
              <a:ext uri="{FF2B5EF4-FFF2-40B4-BE49-F238E27FC236}">
                <a16:creationId xmlns:a16="http://schemas.microsoft.com/office/drawing/2014/main" id="{219D21AD-5E94-480C-B54D-CB45EE67448C}"/>
              </a:ext>
            </a:extLst>
          </p:cNvPr>
          <p:cNvSpPr>
            <a:spLocks noGrp="1"/>
          </p:cNvSpPr>
          <p:nvPr>
            <p:ph type="ftr" sz="quarter" idx="3"/>
          </p:nvPr>
        </p:nvSpPr>
        <p:spPr>
          <a:xfrm>
            <a:off x="321305" y="6306411"/>
            <a:ext cx="11259218" cy="358804"/>
          </a:xfrm>
          <a:prstGeom prst="rect">
            <a:avLst/>
          </a:prstGeom>
        </p:spPr>
        <p:txBody>
          <a:bodyPr vert="horz" lIns="0" tIns="0" rIns="0" bIns="0" anchor="b"/>
          <a:lstStyle>
            <a:lvl1pPr algn="l" eaLnBrk="1" latinLnBrk="0" hangingPunct="1">
              <a:defRPr kumimoji="0" sz="900">
                <a:solidFill>
                  <a:schemeClr val="tx1"/>
                </a:solidFill>
              </a:defRPr>
            </a:lvl1pPr>
          </a:lstStyle>
          <a:p>
            <a:r>
              <a:rPr lang="en-US" dirty="0"/>
              <a:t>Add a footer</a:t>
            </a:r>
          </a:p>
        </p:txBody>
      </p:sp>
    </p:spTree>
    <p:extLst>
      <p:ext uri="{BB962C8B-B14F-4D97-AF65-F5344CB8AC3E}">
        <p14:creationId xmlns:p14="http://schemas.microsoft.com/office/powerpoint/2010/main" val="122269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0" cap="none" spc="0" baseline="0">
                <a:ln>
                  <a:noFill/>
                </a:ln>
                <a:solidFill>
                  <a:srgbClr val="491347"/>
                </a:solidFill>
                <a:effectLst/>
              </a:defRPr>
            </a:lvl1pPr>
          </a:lstStyle>
          <a:p>
            <a:r>
              <a:rPr kumimoji="0" lang="en-US" dirty="0"/>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6" name="Slide Number Placeholder 5"/>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7041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Break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80BA70-B39E-4E79-B3E9-304F8D21BA1C}"/>
              </a:ext>
            </a:extLst>
          </p:cNvPr>
          <p:cNvSpPr/>
          <p:nvPr userDrawn="1"/>
        </p:nvSpPr>
        <p:spPr>
          <a:xfrm>
            <a:off x="0" y="-28575"/>
            <a:ext cx="12192000" cy="6934817"/>
          </a:xfrm>
          <a:prstGeom prst="rect">
            <a:avLst/>
          </a:prstGeom>
          <a:solidFill>
            <a:srgbClr val="491347"/>
          </a:solidFill>
          <a:ln>
            <a:solidFill>
              <a:srgbClr val="491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3084" y="1968322"/>
            <a:ext cx="10363200" cy="1362075"/>
          </a:xfrm>
        </p:spPr>
        <p:txBody>
          <a:bodyPr anchor="b">
            <a:noAutofit/>
          </a:bodyPr>
          <a:lstStyle>
            <a:lvl1pPr algn="ctr">
              <a:buNone/>
              <a:defRPr sz="4300" b="0" cap="none" spc="0" baseline="0">
                <a:ln>
                  <a:noFill/>
                </a:ln>
                <a:solidFill>
                  <a:schemeClr val="bg1"/>
                </a:solidFill>
                <a:effectLst/>
              </a:defRPr>
            </a:lvl1pPr>
          </a:lstStyle>
          <a:p>
            <a:r>
              <a:rPr kumimoji="0" lang="en-US" dirty="0"/>
              <a:t>Click to edit Master title style</a:t>
            </a:r>
          </a:p>
        </p:txBody>
      </p:sp>
      <p:sp>
        <p:nvSpPr>
          <p:cNvPr id="3" name="Text Placeholder 2"/>
          <p:cNvSpPr>
            <a:spLocks noGrp="1"/>
          </p:cNvSpPr>
          <p:nvPr>
            <p:ph type="body" idx="1"/>
          </p:nvPr>
        </p:nvSpPr>
        <p:spPr>
          <a:xfrm>
            <a:off x="963084" y="3367088"/>
            <a:ext cx="10363200" cy="1509712"/>
          </a:xfrm>
        </p:spPr>
        <p:txBody>
          <a:bodyPr anchor="t">
            <a:normAutofit/>
          </a:bodyPr>
          <a:lstStyle>
            <a:lvl1pPr marL="45720" indent="0" algn="ctr">
              <a:buNone/>
              <a:defRPr sz="2000" b="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8" name="Rectangle 7">
            <a:extLst>
              <a:ext uri="{FF2B5EF4-FFF2-40B4-BE49-F238E27FC236}">
                <a16:creationId xmlns:a16="http://schemas.microsoft.com/office/drawing/2014/main" id="{39E2CEBA-342E-47DB-BB3F-FBD0A4D0ECEC}"/>
              </a:ext>
            </a:extLst>
          </p:cNvPr>
          <p:cNvSpPr/>
          <p:nvPr userDrawn="1"/>
        </p:nvSpPr>
        <p:spPr>
          <a:xfrm>
            <a:off x="24130" y="6829749"/>
            <a:ext cx="12143739" cy="88633"/>
          </a:xfrm>
          <a:prstGeom prst="rect">
            <a:avLst/>
          </a:prstGeom>
          <a:solidFill>
            <a:srgbClr val="00A1DF"/>
          </a:solidFill>
          <a:ln w="50800" cap="rnd" cmpd="thickThin" algn="ctr">
            <a:solidFill>
              <a:srgbClr val="00A1DF"/>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a:extLst>
              <a:ext uri="{FF2B5EF4-FFF2-40B4-BE49-F238E27FC236}">
                <a16:creationId xmlns:a16="http://schemas.microsoft.com/office/drawing/2014/main" id="{ED5AE3DA-70F6-4BEF-9ABB-53829538E91E}"/>
              </a:ext>
            </a:extLst>
          </p:cNvPr>
          <p:cNvSpPr/>
          <p:nvPr userDrawn="1"/>
        </p:nvSpPr>
        <p:spPr>
          <a:xfrm>
            <a:off x="11839576" y="6177153"/>
            <a:ext cx="352424" cy="276226"/>
          </a:xfrm>
          <a:prstGeom prst="rect">
            <a:avLst/>
          </a:prstGeom>
          <a:solidFill>
            <a:srgbClr val="00A1DF"/>
          </a:solidFill>
          <a:ln>
            <a:solidFill>
              <a:srgbClr val="00A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3" name="Slide Number Placeholder 22">
            <a:extLst>
              <a:ext uri="{FF2B5EF4-FFF2-40B4-BE49-F238E27FC236}">
                <a16:creationId xmlns:a16="http://schemas.microsoft.com/office/drawing/2014/main" id="{66FC954F-387C-4213-A305-617E968C0CB5}"/>
              </a:ext>
            </a:extLst>
          </p:cNvPr>
          <p:cNvSpPr>
            <a:spLocks noGrp="1"/>
          </p:cNvSpPr>
          <p:nvPr>
            <p:ph type="sldNum" sz="quarter" idx="4"/>
          </p:nvPr>
        </p:nvSpPr>
        <p:spPr>
          <a:xfrm>
            <a:off x="11779544" y="6177153"/>
            <a:ext cx="387688" cy="276226"/>
          </a:xfrm>
          <a:prstGeom prst="rect">
            <a:avLst/>
          </a:prstGeom>
        </p:spPr>
        <p:txBody>
          <a:bodyPr vert="horz" anchor="ctr"/>
          <a:lstStyle>
            <a:lvl1pPr algn="r" eaLnBrk="1" latinLnBrk="0" hangingPunct="1">
              <a:defRPr kumimoji="0" sz="1000">
                <a:solidFill>
                  <a:srgbClr val="FFFFFF"/>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46054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91440" rIns="0" anchor="t" anchorCtr="0"/>
          <a:lstStyle/>
          <a:p>
            <a:r>
              <a:rPr kumimoji="0" lang="en-US" dirty="0"/>
              <a:t>Click to edit Master title style</a:t>
            </a:r>
          </a:p>
        </p:txBody>
      </p:sp>
      <p:sp>
        <p:nvSpPr>
          <p:cNvPr id="3" name="Content Placeholder 2"/>
          <p:cNvSpPr>
            <a:spLocks noGrp="1"/>
          </p:cNvSpPr>
          <p:nvPr>
            <p:ph sz="half" idx="1" hasCustomPrompt="1"/>
          </p:nvPr>
        </p:nvSpPr>
        <p:spPr>
          <a:xfrm>
            <a:off x="609600" y="1852613"/>
            <a:ext cx="5384800" cy="434187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852613"/>
            <a:ext cx="5384800" cy="434187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chor="b"/>
          <a:lstStyle/>
          <a:p>
            <a:r>
              <a:rPr lang="en-US" dirty="0"/>
              <a:t>Add a footer</a:t>
            </a:r>
          </a:p>
        </p:txBody>
      </p:sp>
      <p:sp>
        <p:nvSpPr>
          <p:cNvPr id="7" name="Slide Number Placeholder 6"/>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34978809"/>
      </p:ext>
    </p:extLst>
  </p:cSld>
  <p:clrMapOvr>
    <a:masterClrMapping/>
  </p:clrMapOvr>
  <p:extLst>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5280" y="392502"/>
            <a:ext cx="11541980" cy="1069848"/>
          </a:xfrm>
        </p:spPr>
        <p:txBody>
          <a:bodyPr tIns="91440" anchor="t" anchorCtr="0"/>
          <a:lstStyle>
            <a:lvl1pPr>
              <a:defRPr sz="3400" b="0" i="0" cap="none" baseline="0"/>
            </a:lvl1pPr>
          </a:lstStyle>
          <a:p>
            <a:r>
              <a:rPr kumimoji="0" lang="en-US" dirty="0"/>
              <a:t>Click to edit Master title style</a:t>
            </a:r>
          </a:p>
        </p:txBody>
      </p:sp>
      <p:sp>
        <p:nvSpPr>
          <p:cNvPr id="3" name="Text Placeholder 2"/>
          <p:cNvSpPr>
            <a:spLocks noGrp="1"/>
          </p:cNvSpPr>
          <p:nvPr>
            <p:ph type="body" idx="1"/>
          </p:nvPr>
        </p:nvSpPr>
        <p:spPr>
          <a:xfrm>
            <a:off x="612169" y="1836030"/>
            <a:ext cx="5388864" cy="457200"/>
          </a:xfrm>
          <a:solidFill>
            <a:srgbClr val="491347"/>
          </a:solidFill>
          <a:ln w="12700">
            <a:solidFill>
              <a:srgbClr val="491347"/>
            </a:solidFill>
          </a:ln>
        </p:spPr>
        <p:txBody>
          <a:bodyPr anchor="ctr">
            <a:noAutofit/>
          </a:bodyPr>
          <a:lstStyle>
            <a:lvl1pPr marL="45720" indent="0" algn="ctr">
              <a:buNone/>
              <a:defRPr sz="2800" b="1">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5" name="Content Placeholder 4"/>
          <p:cNvSpPr>
            <a:spLocks noGrp="1"/>
          </p:cNvSpPr>
          <p:nvPr>
            <p:ph sz="quarter" idx="2"/>
          </p:nvPr>
        </p:nvSpPr>
        <p:spPr>
          <a:xfrm>
            <a:off x="612169" y="2299579"/>
            <a:ext cx="5388864" cy="3886200"/>
          </a:xfrm>
        </p:spPr>
        <p:txBody>
          <a:bodyPr>
            <a:normAutofit/>
          </a:bodyPr>
          <a:lstStyle>
            <a:lvl1pPr>
              <a:defRPr sz="24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 Placeholder 3"/>
          <p:cNvSpPr>
            <a:spLocks noGrp="1"/>
          </p:cNvSpPr>
          <p:nvPr>
            <p:ph type="body" sz="half" idx="3"/>
          </p:nvPr>
        </p:nvSpPr>
        <p:spPr>
          <a:xfrm>
            <a:off x="6399137" y="1836030"/>
            <a:ext cx="5389033" cy="457200"/>
          </a:xfrm>
          <a:solidFill>
            <a:srgbClr val="491347"/>
          </a:solidFill>
          <a:ln w="12700">
            <a:solidFill>
              <a:srgbClr val="491347"/>
            </a:solidFill>
          </a:ln>
        </p:spPr>
        <p:txBody>
          <a:bodyPr anchor="ctr">
            <a:noAutofit/>
          </a:bodyPr>
          <a:lstStyle>
            <a:lvl1pPr marL="45720" indent="0" algn="ctr">
              <a:buNone/>
              <a:defRPr sz="2800" b="1">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6" name="Content Placeholder 5"/>
          <p:cNvSpPr>
            <a:spLocks noGrp="1"/>
          </p:cNvSpPr>
          <p:nvPr>
            <p:ph sz="quarter" idx="4"/>
          </p:nvPr>
        </p:nvSpPr>
        <p:spPr>
          <a:xfrm>
            <a:off x="6395242" y="2299579"/>
            <a:ext cx="5389033" cy="3886200"/>
          </a:xfrm>
        </p:spPr>
        <p:txBody>
          <a:bodyPr>
            <a:normAutofit/>
          </a:bodyPr>
          <a:lstStyle>
            <a:lvl1pPr>
              <a:defRPr sz="2400"/>
            </a:lvl1pPr>
            <a:lvl2pPr>
              <a:defRPr sz="2400"/>
            </a:lvl2pPr>
            <a:lvl3pPr>
              <a:defRPr sz="2000"/>
            </a:lvl3pPr>
            <a:lvl4pPr>
              <a:defRPr sz="1800"/>
            </a:lvl4pPr>
            <a:lvl5pP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8" name="Footer Placeholder 27"/>
          <p:cNvSpPr>
            <a:spLocks noGrp="1"/>
          </p:cNvSpPr>
          <p:nvPr>
            <p:ph type="ftr" sz="quarter" idx="12"/>
          </p:nvPr>
        </p:nvSpPr>
        <p:spPr/>
        <p:txBody>
          <a:bodyPr rtlCol="0" anchor="b"/>
          <a:lstStyle/>
          <a:p>
            <a:r>
              <a:rPr lang="en-US" dirty="0"/>
              <a:t>Add a footer</a:t>
            </a:r>
          </a:p>
        </p:txBody>
      </p:sp>
      <p:sp>
        <p:nvSpPr>
          <p:cNvPr id="27" name="Slide Number Placeholder 26"/>
          <p:cNvSpPr>
            <a:spLocks noGrp="1"/>
          </p:cNvSpPr>
          <p:nvPr>
            <p:ph type="sldNum" sz="quarter" idx="11"/>
          </p:nvPr>
        </p:nvSpPr>
        <p:spPr>
          <a:xfrm>
            <a:off x="11779544" y="6177153"/>
            <a:ext cx="387688" cy="276226"/>
          </a:xfrm>
          <a:prstGeom prst="rect">
            <a:avLst/>
          </a:prstGeom>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1083966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96240"/>
            <a:ext cx="11155680" cy="1069848"/>
          </a:xfrm>
        </p:spPr>
        <p:txBody>
          <a:bodyPr anchor="ctr"/>
          <a:lstStyle>
            <a:lvl1pPr>
              <a:defRPr sz="3400" b="0">
                <a:solidFill>
                  <a:schemeClr val="tx2"/>
                </a:solidFill>
              </a:defRPr>
            </a:lvl1pPr>
          </a:lstStyle>
          <a:p>
            <a:r>
              <a:rPr kumimoji="0" lang="en-US" dirty="0"/>
              <a:t>Click to edit Master title style</a:t>
            </a:r>
          </a:p>
        </p:txBody>
      </p:sp>
      <p:sp>
        <p:nvSpPr>
          <p:cNvPr id="6" name="Slide Number Placeholder 26">
            <a:extLst>
              <a:ext uri="{FF2B5EF4-FFF2-40B4-BE49-F238E27FC236}">
                <a16:creationId xmlns:a16="http://schemas.microsoft.com/office/drawing/2014/main" id="{C33CD551-FC18-4AD1-8195-E94D5EC23C2C}"/>
              </a:ext>
            </a:extLst>
          </p:cNvPr>
          <p:cNvSpPr>
            <a:spLocks noGrp="1"/>
          </p:cNvSpPr>
          <p:nvPr>
            <p:ph type="sldNum" sz="quarter" idx="11"/>
          </p:nvPr>
        </p:nvSpPr>
        <p:spPr>
          <a:xfrm>
            <a:off x="11779544" y="6177153"/>
            <a:ext cx="387688" cy="276226"/>
          </a:xfrm>
          <a:prstGeom prst="rect">
            <a:avLst/>
          </a:prstGeom>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63471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91440" anchor="t" anchorCtr="0"/>
          <a:lstStyle/>
          <a:p>
            <a:r>
              <a:rPr kumimoji="0" lang="en-US"/>
              <a:t>Click to edit Master title style</a:t>
            </a:r>
          </a:p>
        </p:txBody>
      </p:sp>
      <p:sp>
        <p:nvSpPr>
          <p:cNvPr id="3" name="Content Placeholder 2"/>
          <p:cNvSpPr>
            <a:spLocks noGrp="1"/>
          </p:cNvSpPr>
          <p:nvPr>
            <p:ph idx="1" hasCustomPrompt="1"/>
          </p:nvPr>
        </p:nvSpPr>
        <p:spPr/>
        <p:txBody>
          <a:bodyPr/>
          <a:lstStyle>
            <a:lvl1pPr marL="365760" indent="-256032">
              <a:buClr>
                <a:srgbClr val="00A1DF"/>
              </a:buClr>
              <a:buFont typeface="Wingdings" panose="05000000000000000000" pitchFamily="2" charset="2"/>
              <a:buChar char="§"/>
              <a:defRPr/>
            </a:lvl1pPr>
            <a:lvl2pPr marL="658368" indent="-246888">
              <a:buClr>
                <a:srgbClr val="00A1DF"/>
              </a:buClr>
              <a:buFont typeface="Arial" panose="020B0604020202020204" pitchFamily="34" charset="0"/>
              <a:buChar char="•"/>
              <a:defRPr/>
            </a:lvl2pPr>
            <a:lvl3pPr marL="923544" indent="-219456">
              <a:buClr>
                <a:srgbClr val="00A1DF"/>
              </a:buClr>
              <a:buFont typeface="Arial" panose="020B0604020202020204" pitchFamily="34" charset="0"/>
              <a:buChar char="•"/>
              <a:defRPr/>
            </a:lvl3pPr>
            <a:lvl4pPr marL="1179576" indent="-201168">
              <a:buClr>
                <a:srgbClr val="00A1DF"/>
              </a:buClr>
              <a:buFont typeface="Arial" panose="020B0604020202020204" pitchFamily="34" charset="0"/>
              <a:buChar char="•"/>
              <a:defRPr/>
            </a:lvl4pPr>
            <a:lvl5pPr marL="1389888" indent="-182880">
              <a:buClr>
                <a:srgbClr val="00A1DF"/>
              </a:buClr>
              <a:buFont typeface="Arial" panose="020B0604020202020204" pitchFamily="34" charset="0"/>
              <a:buChar cha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a:p>
        </p:txBody>
      </p:sp>
      <p:sp>
        <p:nvSpPr>
          <p:cNvPr id="9" name="Footer Placeholder 2">
            <a:extLst>
              <a:ext uri="{FF2B5EF4-FFF2-40B4-BE49-F238E27FC236}">
                <a16:creationId xmlns:a16="http://schemas.microsoft.com/office/drawing/2014/main" id="{219D21AD-5E94-480C-B54D-CB45EE67448C}"/>
              </a:ext>
            </a:extLst>
          </p:cNvPr>
          <p:cNvSpPr>
            <a:spLocks noGrp="1"/>
          </p:cNvSpPr>
          <p:nvPr>
            <p:ph type="ftr" sz="quarter" idx="3"/>
          </p:nvPr>
        </p:nvSpPr>
        <p:spPr>
          <a:xfrm>
            <a:off x="321305" y="6287361"/>
            <a:ext cx="11259218" cy="358804"/>
          </a:xfrm>
          <a:prstGeom prst="rect">
            <a:avLst/>
          </a:prstGeom>
        </p:spPr>
        <p:txBody>
          <a:bodyPr vert="horz" lIns="0" tIns="0" rIns="0" bIns="0" anchor="b"/>
          <a:lstStyle>
            <a:lvl1pPr algn="l" eaLnBrk="1" latinLnBrk="0" hangingPunct="1">
              <a:defRPr kumimoji="0" sz="900">
                <a:solidFill>
                  <a:schemeClr val="tx1"/>
                </a:solidFill>
              </a:defRPr>
            </a:lvl1pPr>
          </a:lstStyle>
          <a:p>
            <a:r>
              <a:rPr lang="en-US"/>
              <a:t>Add a footer</a:t>
            </a:r>
          </a:p>
        </p:txBody>
      </p:sp>
    </p:spTree>
    <p:extLst>
      <p:ext uri="{BB962C8B-B14F-4D97-AF65-F5344CB8AC3E}">
        <p14:creationId xmlns:p14="http://schemas.microsoft.com/office/powerpoint/2010/main" val="34749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chor="b"/>
          <a:lstStyle/>
          <a:p>
            <a:r>
              <a:rPr lang="en-US" dirty="0"/>
              <a:t>Add a footer</a:t>
            </a:r>
          </a:p>
        </p:txBody>
      </p:sp>
      <p:sp>
        <p:nvSpPr>
          <p:cNvPr id="4" name="Slide Number Placeholder 3"/>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50736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normAutofit/>
          </a:bodyPr>
          <a:lstStyle>
            <a:lvl1pPr algn="l">
              <a:buNone/>
              <a:defRPr sz="32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nchor="b"/>
          <a:lstStyle/>
          <a:p>
            <a:r>
              <a:rPr lang="en-US" dirty="0"/>
              <a:t>Add a footer</a:t>
            </a:r>
          </a:p>
        </p:txBody>
      </p:sp>
      <p:sp>
        <p:nvSpPr>
          <p:cNvPr id="7" name="Slide Number Placeholder 6"/>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22347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rot="5400000">
            <a:off x="8719745" y="53141"/>
            <a:ext cx="1253256" cy="4614797"/>
          </a:xfrm>
        </p:spPr>
        <p:txBody>
          <a:bodyPr vert="vert270" lIns="45720" tIns="0" rIns="45720" anchor="t">
            <a:normAutofit/>
          </a:bodyPr>
          <a:lstStyle>
            <a:lvl1pPr algn="ctr">
              <a:buNone/>
              <a:defRPr sz="3200" b="1"/>
            </a:lvl1pPr>
          </a:lstStyle>
          <a:p>
            <a:r>
              <a:rPr kumimoji="0"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7038974" y="3274309"/>
            <a:ext cx="4614798" cy="2516489"/>
          </a:xfrm>
        </p:spPr>
        <p:txBody>
          <a:bodyPr lIns="0" tIns="0" rIns="45720" anchor="t">
            <a:normAutofit/>
          </a:bodyPr>
          <a:lstStyle>
            <a:lvl1pPr marL="0" indent="0">
              <a:lnSpc>
                <a:spcPct val="100000"/>
              </a:lnSpc>
              <a:spcBef>
                <a:spcPts val="0"/>
              </a:spcBef>
              <a:buFontTx/>
              <a:buNone/>
              <a:defRPr sz="24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Click to edit Master text styles</a:t>
            </a:r>
          </a:p>
        </p:txBody>
      </p:sp>
      <p:sp>
        <p:nvSpPr>
          <p:cNvPr id="6" name="Footer Placeholder 5"/>
          <p:cNvSpPr>
            <a:spLocks noGrp="1"/>
          </p:cNvSpPr>
          <p:nvPr>
            <p:ph type="ftr" sz="quarter" idx="11"/>
          </p:nvPr>
        </p:nvSpPr>
        <p:spPr/>
        <p:txBody>
          <a:bodyPr anchor="b"/>
          <a:lstStyle/>
          <a:p>
            <a:r>
              <a:rPr lang="en-US" dirty="0"/>
              <a:t>Add a footer</a:t>
            </a:r>
          </a:p>
        </p:txBody>
      </p:sp>
      <p:sp>
        <p:nvSpPr>
          <p:cNvPr id="7" name="Slide Number Placeholder 6"/>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10357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13002" y="1159883"/>
            <a:ext cx="3466741" cy="4614797"/>
          </a:xfrm>
        </p:spPr>
        <p:txBody>
          <a:bodyPr vert="vert270" lIns="45720" tIns="0" rIns="45720" anchor="t">
            <a:normAutofit/>
          </a:bodyPr>
          <a:lstStyle>
            <a:lvl1pPr algn="ctr">
              <a:buNone/>
              <a:defRPr sz="3200" b="1"/>
            </a:lvl1pPr>
          </a:lstStyle>
          <a:p>
            <a:r>
              <a:rPr kumimoji="0"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6" name="Footer Placeholder 5"/>
          <p:cNvSpPr>
            <a:spLocks noGrp="1"/>
          </p:cNvSpPr>
          <p:nvPr>
            <p:ph type="ftr" sz="quarter" idx="11"/>
          </p:nvPr>
        </p:nvSpPr>
        <p:spPr/>
        <p:txBody>
          <a:bodyPr anchor="b"/>
          <a:lstStyle/>
          <a:p>
            <a:r>
              <a:rPr lang="en-US" dirty="0"/>
              <a:t>Add a footer</a:t>
            </a:r>
          </a:p>
        </p:txBody>
      </p:sp>
      <p:sp>
        <p:nvSpPr>
          <p:cNvPr id="7" name="Slide Number Placeholder 6"/>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7790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0" cap="none" spc="0" baseline="0">
                <a:ln>
                  <a:noFill/>
                </a:ln>
                <a:solidFill>
                  <a:srgbClr val="491347"/>
                </a:solidFill>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2373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Break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80BA70-B39E-4E79-B3E9-304F8D21BA1C}"/>
              </a:ext>
            </a:extLst>
          </p:cNvPr>
          <p:cNvSpPr/>
          <p:nvPr userDrawn="1"/>
        </p:nvSpPr>
        <p:spPr>
          <a:xfrm>
            <a:off x="0" y="0"/>
            <a:ext cx="12192000" cy="6934817"/>
          </a:xfrm>
          <a:prstGeom prst="rect">
            <a:avLst/>
          </a:prstGeom>
          <a:solidFill>
            <a:srgbClr val="491347"/>
          </a:solidFill>
          <a:ln>
            <a:solidFill>
              <a:srgbClr val="491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084" y="1968322"/>
            <a:ext cx="10363200" cy="1362075"/>
          </a:xfrm>
        </p:spPr>
        <p:txBody>
          <a:bodyPr anchor="b">
            <a:noAutofit/>
          </a:bodyPr>
          <a:lstStyle>
            <a:lvl1pPr algn="ctr">
              <a:buNone/>
              <a:defRPr sz="4300" b="0" cap="none" spc="0" baseline="0">
                <a:ln>
                  <a:noFill/>
                </a:ln>
                <a:solidFill>
                  <a:schemeClr val="bg1"/>
                </a:solidFill>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normAutofit/>
          </a:bodyPr>
          <a:lstStyle>
            <a:lvl1pPr marL="45720" indent="0" algn="ctr">
              <a:buNone/>
              <a:defRPr sz="2000" b="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8" name="Rectangle 7">
            <a:extLst>
              <a:ext uri="{FF2B5EF4-FFF2-40B4-BE49-F238E27FC236}">
                <a16:creationId xmlns:a16="http://schemas.microsoft.com/office/drawing/2014/main" id="{39E2CEBA-342E-47DB-BB3F-FBD0A4D0ECEC}"/>
              </a:ext>
            </a:extLst>
          </p:cNvPr>
          <p:cNvSpPr/>
          <p:nvPr userDrawn="1"/>
        </p:nvSpPr>
        <p:spPr>
          <a:xfrm>
            <a:off x="24130" y="6829749"/>
            <a:ext cx="12143739" cy="88633"/>
          </a:xfrm>
          <a:prstGeom prst="rect">
            <a:avLst/>
          </a:prstGeom>
          <a:solidFill>
            <a:srgbClr val="00A1DF"/>
          </a:solidFill>
          <a:ln w="50800" cap="rnd" cmpd="thickThin" algn="ctr">
            <a:solidFill>
              <a:srgbClr val="00A1DF"/>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a:extLst>
              <a:ext uri="{FF2B5EF4-FFF2-40B4-BE49-F238E27FC236}">
                <a16:creationId xmlns:a16="http://schemas.microsoft.com/office/drawing/2014/main" id="{ED5AE3DA-70F6-4BEF-9ABB-53829538E91E}"/>
              </a:ext>
            </a:extLst>
          </p:cNvPr>
          <p:cNvSpPr/>
          <p:nvPr userDrawn="1"/>
        </p:nvSpPr>
        <p:spPr>
          <a:xfrm>
            <a:off x="11839576" y="6177153"/>
            <a:ext cx="352424" cy="276226"/>
          </a:xfrm>
          <a:prstGeom prst="rect">
            <a:avLst/>
          </a:prstGeom>
          <a:solidFill>
            <a:srgbClr val="00A1DF"/>
          </a:solidFill>
          <a:ln>
            <a:solidFill>
              <a:srgbClr val="00A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 name="Slide Number Placeholder 22">
            <a:extLst>
              <a:ext uri="{FF2B5EF4-FFF2-40B4-BE49-F238E27FC236}">
                <a16:creationId xmlns:a16="http://schemas.microsoft.com/office/drawing/2014/main" id="{66FC954F-387C-4213-A305-617E968C0CB5}"/>
              </a:ext>
            </a:extLst>
          </p:cNvPr>
          <p:cNvSpPr>
            <a:spLocks noGrp="1"/>
          </p:cNvSpPr>
          <p:nvPr>
            <p:ph type="sldNum" sz="quarter" idx="4"/>
          </p:nvPr>
        </p:nvSpPr>
        <p:spPr>
          <a:xfrm>
            <a:off x="11779544" y="6177153"/>
            <a:ext cx="387688" cy="276226"/>
          </a:xfrm>
          <a:prstGeom prst="rect">
            <a:avLst/>
          </a:prstGeom>
        </p:spPr>
        <p:txBody>
          <a:bodyPr vert="horz" anchor="ctr"/>
          <a:lstStyle>
            <a:lvl1pPr algn="r" eaLnBrk="1" latinLnBrk="0" hangingPunct="1">
              <a:defRPr kumimoji="0" sz="1000">
                <a:solidFill>
                  <a:srgbClr val="FFFFFF"/>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97915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91440" rIns="0" anchor="t" anchorCtr="0"/>
          <a:lstStyle/>
          <a:p>
            <a:r>
              <a:rPr kumimoji="0" lang="en-US"/>
              <a:t>Click to edit Master title style</a:t>
            </a:r>
          </a:p>
        </p:txBody>
      </p:sp>
      <p:sp>
        <p:nvSpPr>
          <p:cNvPr id="3" name="Content Placeholder 2"/>
          <p:cNvSpPr>
            <a:spLocks noGrp="1"/>
          </p:cNvSpPr>
          <p:nvPr>
            <p:ph sz="half" idx="1" hasCustomPrompt="1"/>
          </p:nvPr>
        </p:nvSpPr>
        <p:spPr>
          <a:xfrm>
            <a:off x="609600" y="1852613"/>
            <a:ext cx="5384800" cy="434187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852613"/>
            <a:ext cx="5384800" cy="434187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chor="b"/>
          <a:lstStyle/>
          <a:p>
            <a:r>
              <a:rPr lang="en-US"/>
              <a:t>Add a footer</a:t>
            </a:r>
          </a:p>
        </p:txBody>
      </p:sp>
      <p:sp>
        <p:nvSpPr>
          <p:cNvPr id="7" name="Slide Number Placeholder 6"/>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0231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5280" y="392502"/>
            <a:ext cx="11541980" cy="1069848"/>
          </a:xfrm>
        </p:spPr>
        <p:txBody>
          <a:bodyPr tIns="91440" anchor="t" anchorCtr="0"/>
          <a:lstStyle>
            <a:lvl1pPr>
              <a:defRPr sz="3400" b="0" i="0" cap="none" baseline="0"/>
            </a:lvl1pPr>
          </a:lstStyle>
          <a:p>
            <a:r>
              <a:rPr kumimoji="0" lang="en-US"/>
              <a:t>Click to edit Master title style</a:t>
            </a:r>
          </a:p>
        </p:txBody>
      </p:sp>
      <p:sp>
        <p:nvSpPr>
          <p:cNvPr id="3" name="Text Placeholder 2"/>
          <p:cNvSpPr>
            <a:spLocks noGrp="1"/>
          </p:cNvSpPr>
          <p:nvPr>
            <p:ph type="body" idx="1"/>
          </p:nvPr>
        </p:nvSpPr>
        <p:spPr>
          <a:xfrm>
            <a:off x="612169" y="1836030"/>
            <a:ext cx="5388864" cy="457200"/>
          </a:xfrm>
          <a:solidFill>
            <a:srgbClr val="491347"/>
          </a:solidFill>
          <a:ln w="12700">
            <a:solidFill>
              <a:srgbClr val="491347"/>
            </a:solidFill>
          </a:ln>
        </p:spPr>
        <p:txBody>
          <a:bodyPr anchor="ctr">
            <a:noAutofit/>
          </a:bodyPr>
          <a:lstStyle>
            <a:lvl1pPr marL="45720" indent="0" algn="ctr">
              <a:buNone/>
              <a:defRPr sz="2800" b="1">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12169" y="2299579"/>
            <a:ext cx="5388864" cy="3886200"/>
          </a:xfrm>
        </p:spPr>
        <p:txBody>
          <a:bodyPr>
            <a:normAutofit/>
          </a:bodyPr>
          <a:lstStyle>
            <a:lvl1pPr>
              <a:defRPr sz="24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399137" y="1836030"/>
            <a:ext cx="5389033" cy="457200"/>
          </a:xfrm>
          <a:solidFill>
            <a:srgbClr val="491347"/>
          </a:solidFill>
          <a:ln w="12700">
            <a:solidFill>
              <a:srgbClr val="491347"/>
            </a:solidFill>
          </a:ln>
        </p:spPr>
        <p:txBody>
          <a:bodyPr anchor="ctr">
            <a:noAutofit/>
          </a:bodyPr>
          <a:lstStyle>
            <a:lvl1pPr marL="45720" indent="0" algn="ctr">
              <a:buNone/>
              <a:defRPr sz="2800" b="1">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395242" y="2299579"/>
            <a:ext cx="5389033" cy="3886200"/>
          </a:xfrm>
        </p:spPr>
        <p:txBody>
          <a:bodyPr>
            <a:normAutofit/>
          </a:bodyPr>
          <a:lstStyle>
            <a:lvl1pPr>
              <a:defRPr sz="24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Footer Placeholder 27"/>
          <p:cNvSpPr>
            <a:spLocks noGrp="1"/>
          </p:cNvSpPr>
          <p:nvPr>
            <p:ph type="ftr" sz="quarter" idx="12"/>
          </p:nvPr>
        </p:nvSpPr>
        <p:spPr/>
        <p:txBody>
          <a:bodyPr rtlCol="0" anchor="b"/>
          <a:lstStyle/>
          <a:p>
            <a:r>
              <a:rPr lang="en-US"/>
              <a:t>Add a footer</a:t>
            </a:r>
          </a:p>
        </p:txBody>
      </p:sp>
      <p:sp>
        <p:nvSpPr>
          <p:cNvPr id="27" name="Slide Number Placeholder 26"/>
          <p:cNvSpPr>
            <a:spLocks noGrp="1"/>
          </p:cNvSpPr>
          <p:nvPr>
            <p:ph type="sldNum" sz="quarter" idx="11"/>
          </p:nvPr>
        </p:nvSpPr>
        <p:spPr>
          <a:xfrm>
            <a:off x="11779544" y="6177153"/>
            <a:ext cx="387688" cy="276226"/>
          </a:xfrm>
          <a:prstGeom prst="rect">
            <a:avLst/>
          </a:prstGeom>
        </p:spPr>
        <p:txBody>
          <a:bodyPr rtlCol="0"/>
          <a:lstStyle/>
          <a:p>
            <a:fld id="{401CF334-2D5C-4859-84A6-CA7E6E43FAEB}" type="slidenum">
              <a:rPr lang="en-US" smtClean="0"/>
              <a:t>‹#›</a:t>
            </a:fld>
            <a:endParaRPr lang="en-US"/>
          </a:p>
        </p:txBody>
      </p:sp>
    </p:spTree>
    <p:extLst>
      <p:ext uri="{BB962C8B-B14F-4D97-AF65-F5344CB8AC3E}">
        <p14:creationId xmlns:p14="http://schemas.microsoft.com/office/powerpoint/2010/main" val="7738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96240"/>
            <a:ext cx="11155680" cy="1069848"/>
          </a:xfrm>
        </p:spPr>
        <p:txBody>
          <a:bodyPr anchor="ctr"/>
          <a:lstStyle>
            <a:lvl1pPr>
              <a:defRPr sz="3400" b="0">
                <a:solidFill>
                  <a:schemeClr val="tx2"/>
                </a:solidFill>
              </a:defRPr>
            </a:lvl1pPr>
          </a:lstStyle>
          <a:p>
            <a:r>
              <a:rPr kumimoji="0" lang="en-US"/>
              <a:t>Click to edit Master title style</a:t>
            </a:r>
          </a:p>
        </p:txBody>
      </p:sp>
      <p:sp>
        <p:nvSpPr>
          <p:cNvPr id="6" name="Slide Number Placeholder 26">
            <a:extLst>
              <a:ext uri="{FF2B5EF4-FFF2-40B4-BE49-F238E27FC236}">
                <a16:creationId xmlns:a16="http://schemas.microsoft.com/office/drawing/2014/main" id="{C33CD551-FC18-4AD1-8195-E94D5EC23C2C}"/>
              </a:ext>
            </a:extLst>
          </p:cNvPr>
          <p:cNvSpPr>
            <a:spLocks noGrp="1"/>
          </p:cNvSpPr>
          <p:nvPr>
            <p:ph type="sldNum" sz="quarter" idx="11"/>
          </p:nvPr>
        </p:nvSpPr>
        <p:spPr>
          <a:xfrm>
            <a:off x="11779544" y="6177153"/>
            <a:ext cx="387688" cy="276226"/>
          </a:xfrm>
          <a:prstGeom prst="rect">
            <a:avLst/>
          </a:prstGeom>
        </p:spPr>
        <p:txBody>
          <a:bodyPr rtlCol="0"/>
          <a:lstStyle/>
          <a:p>
            <a:fld id="{401CF334-2D5C-4859-84A6-CA7E6E43FAEB}" type="slidenum">
              <a:rPr lang="en-US" smtClean="0"/>
              <a:t>‹#›</a:t>
            </a:fld>
            <a:endParaRPr lang="en-US"/>
          </a:p>
        </p:txBody>
      </p:sp>
    </p:spTree>
    <p:extLst>
      <p:ext uri="{BB962C8B-B14F-4D97-AF65-F5344CB8AC3E}">
        <p14:creationId xmlns:p14="http://schemas.microsoft.com/office/powerpoint/2010/main" val="123674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chor="b"/>
          <a:lstStyle/>
          <a:p>
            <a:r>
              <a:rPr lang="en-US"/>
              <a:t>Add a footer</a:t>
            </a:r>
          </a:p>
        </p:txBody>
      </p:sp>
      <p:sp>
        <p:nvSpPr>
          <p:cNvPr id="4" name="Slide Number Placeholder 3"/>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8090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normAutofit/>
          </a:bodyPr>
          <a:lstStyle>
            <a:lvl1pPr algn="l">
              <a:buNone/>
              <a:defRPr sz="3200" b="1"/>
            </a:lvl1pPr>
          </a:lstStyle>
          <a:p>
            <a:r>
              <a:rPr kumimoji="0" lang="en-US"/>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2010727"/>
            <a:ext cx="4511040" cy="4580573"/>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nchor="b"/>
          <a:lstStyle/>
          <a:p>
            <a:r>
              <a:rPr lang="en-US"/>
              <a:t>Add a footer</a:t>
            </a:r>
          </a:p>
        </p:txBody>
      </p:sp>
      <p:sp>
        <p:nvSpPr>
          <p:cNvPr id="7" name="Slide Number Placeholder 6"/>
          <p:cNvSpPr>
            <a:spLocks noGrp="1"/>
          </p:cNvSpPr>
          <p:nvPr>
            <p:ph type="sldNum" sz="quarter" idx="12"/>
          </p:nvPr>
        </p:nvSpPr>
        <p:spPr>
          <a:xfrm>
            <a:off x="11779544" y="6177153"/>
            <a:ext cx="387688" cy="276226"/>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338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rgbClr val="00A1D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401719"/>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6" name="Rectangle 35"/>
          <p:cNvSpPr/>
          <p:nvPr/>
        </p:nvSpPr>
        <p:spPr bwMode="invGray">
          <a:xfrm>
            <a:off x="12059307" y="-2001"/>
            <a:ext cx="45719" cy="401719"/>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7" name="Rectangle 36"/>
          <p:cNvSpPr/>
          <p:nvPr/>
        </p:nvSpPr>
        <p:spPr bwMode="invGray">
          <a:xfrm>
            <a:off x="12033903" y="-2001"/>
            <a:ext cx="45719" cy="401719"/>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0" y="-2001"/>
            <a:ext cx="45719" cy="401719"/>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1399" cy="39933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321305" y="399718"/>
            <a:ext cx="11540860" cy="1066800"/>
          </a:xfrm>
          <a:prstGeom prst="rect">
            <a:avLst/>
          </a:prstGeom>
        </p:spPr>
        <p:txBody>
          <a:bodyPr vert="horz" lIns="0" tIns="91440" rIns="0" bIns="0" anchor="t" anchorCtr="0">
            <a:noAutofit/>
          </a:bodyPr>
          <a:lstStyle/>
          <a:p>
            <a:r>
              <a:rPr kumimoji="0" lang="en-US"/>
              <a:t>Click to edit Master title style</a:t>
            </a:r>
          </a:p>
        </p:txBody>
      </p:sp>
      <p:sp>
        <p:nvSpPr>
          <p:cNvPr id="13" name="Text Placeholder 12"/>
          <p:cNvSpPr>
            <a:spLocks noGrp="1"/>
          </p:cNvSpPr>
          <p:nvPr>
            <p:ph type="body" idx="1"/>
          </p:nvPr>
        </p:nvSpPr>
        <p:spPr>
          <a:xfrm>
            <a:off x="607723" y="1834168"/>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321305" y="6302601"/>
            <a:ext cx="11259218" cy="358804"/>
          </a:xfrm>
          <a:prstGeom prst="rect">
            <a:avLst/>
          </a:prstGeom>
        </p:spPr>
        <p:txBody>
          <a:bodyPr vert="horz" lIns="0" tIns="0" rIns="0" bIns="0" anchor="b"/>
          <a:lstStyle>
            <a:lvl1pPr algn="l" eaLnBrk="1" latinLnBrk="0" hangingPunct="1">
              <a:defRPr kumimoji="0" sz="900">
                <a:solidFill>
                  <a:schemeClr val="tx1"/>
                </a:solidFill>
              </a:defRPr>
            </a:lvl1pPr>
          </a:lstStyle>
          <a:p>
            <a:r>
              <a:rPr lang="en-US"/>
              <a:t>Add a footer</a:t>
            </a:r>
          </a:p>
        </p:txBody>
      </p:sp>
      <p:sp>
        <p:nvSpPr>
          <p:cNvPr id="20" name="Rectangle 19">
            <a:extLst>
              <a:ext uri="{FF2B5EF4-FFF2-40B4-BE49-F238E27FC236}">
                <a16:creationId xmlns:a16="http://schemas.microsoft.com/office/drawing/2014/main" id="{B50B9ED3-3D96-4A72-8993-283DB8225DA2}"/>
              </a:ext>
            </a:extLst>
          </p:cNvPr>
          <p:cNvSpPr/>
          <p:nvPr userDrawn="1"/>
        </p:nvSpPr>
        <p:spPr>
          <a:xfrm>
            <a:off x="11839576" y="6177153"/>
            <a:ext cx="352424" cy="276226"/>
          </a:xfrm>
          <a:prstGeom prst="rect">
            <a:avLst/>
          </a:prstGeom>
          <a:solidFill>
            <a:srgbClr val="00A1DF"/>
          </a:solidFill>
          <a:ln>
            <a:solidFill>
              <a:srgbClr val="00A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pic>
        <p:nvPicPr>
          <p:cNvPr id="2" name="Picture 1">
            <a:extLst>
              <a:ext uri="{FF2B5EF4-FFF2-40B4-BE49-F238E27FC236}">
                <a16:creationId xmlns:a16="http://schemas.microsoft.com/office/drawing/2014/main" id="{F480A452-45BD-44EC-9809-D951F17B3C70}"/>
              </a:ext>
            </a:extLst>
          </p:cNvPr>
          <p:cNvPicPr>
            <a:picLocks noChangeAspect="1"/>
          </p:cNvPicPr>
          <p:nvPr userDrawn="1"/>
        </p:nvPicPr>
        <p:blipFill>
          <a:blip r:embed="rId14"/>
          <a:stretch>
            <a:fillRect/>
          </a:stretch>
        </p:blipFill>
        <p:spPr>
          <a:xfrm>
            <a:off x="-1877" y="6661405"/>
            <a:ext cx="12192000" cy="198817"/>
          </a:xfrm>
          <a:prstGeom prst="rect">
            <a:avLst/>
          </a:prstGeom>
        </p:spPr>
      </p:pic>
      <p:sp>
        <p:nvSpPr>
          <p:cNvPr id="19" name="Slide Number Placeholder 22">
            <a:extLst>
              <a:ext uri="{FF2B5EF4-FFF2-40B4-BE49-F238E27FC236}">
                <a16:creationId xmlns:a16="http://schemas.microsoft.com/office/drawing/2014/main" id="{3F426B30-DE45-445C-8E91-42A74F94D862}"/>
              </a:ext>
            </a:extLst>
          </p:cNvPr>
          <p:cNvSpPr>
            <a:spLocks noGrp="1"/>
          </p:cNvSpPr>
          <p:nvPr>
            <p:ph type="sldNum" sz="quarter" idx="4"/>
          </p:nvPr>
        </p:nvSpPr>
        <p:spPr>
          <a:xfrm>
            <a:off x="11779544" y="6177153"/>
            <a:ext cx="387688" cy="276226"/>
          </a:xfrm>
          <a:prstGeom prst="rect">
            <a:avLst/>
          </a:prstGeom>
        </p:spPr>
        <p:txBody>
          <a:bodyPr vert="horz" anchor="ctr"/>
          <a:lstStyle>
            <a:lvl1pPr algn="r" eaLnBrk="1" latinLnBrk="0" hangingPunct="1">
              <a:defRPr kumimoji="0" sz="1000">
                <a:solidFill>
                  <a:srgbClr val="FFFFFF"/>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742605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latinLnBrk="0" hangingPunct="1">
        <a:spcBef>
          <a:spcPct val="0"/>
        </a:spcBef>
        <a:buNone/>
        <a:defRPr kumimoji="0" sz="3400" kern="1200">
          <a:solidFill>
            <a:schemeClr val="tx2"/>
          </a:solidFill>
          <a:latin typeface="+mj-lt"/>
          <a:ea typeface="+mj-ea"/>
          <a:cs typeface="+mj-cs"/>
        </a:defRPr>
      </a:lvl1pPr>
    </p:titleStyle>
    <p:body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orient="horz" pos="4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rgbClr val="00A1D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401719"/>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7" y="-2001"/>
            <a:ext cx="45719" cy="401719"/>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3" y="-2001"/>
            <a:ext cx="45719" cy="401719"/>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0" y="-2001"/>
            <a:ext cx="45719" cy="401719"/>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1399" cy="39933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321305" y="399718"/>
            <a:ext cx="11540860" cy="1066800"/>
          </a:xfrm>
          <a:prstGeom prst="rect">
            <a:avLst/>
          </a:prstGeom>
        </p:spPr>
        <p:txBody>
          <a:bodyPr vert="horz" lIns="0" tIns="91440" rIns="0" bIns="0" anchor="t" anchorCtr="0">
            <a:noAutofit/>
          </a:bodyPr>
          <a:lstStyle/>
          <a:p>
            <a:r>
              <a:rPr kumimoji="0" lang="en-US" dirty="0"/>
              <a:t>Click to edit Master title style</a:t>
            </a:r>
          </a:p>
        </p:txBody>
      </p:sp>
      <p:sp>
        <p:nvSpPr>
          <p:cNvPr id="13" name="Text Placeholder 12"/>
          <p:cNvSpPr>
            <a:spLocks noGrp="1"/>
          </p:cNvSpPr>
          <p:nvPr>
            <p:ph type="body" idx="1"/>
          </p:nvPr>
        </p:nvSpPr>
        <p:spPr>
          <a:xfrm>
            <a:off x="607723" y="1834168"/>
            <a:ext cx="10972800" cy="4325112"/>
          </a:xfrm>
          <a:prstGeom prst="rect">
            <a:avLst/>
          </a:prstGeom>
        </p:spPr>
        <p:txBody>
          <a:bodyPr vert="horz">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321305" y="6312126"/>
            <a:ext cx="11259218" cy="358804"/>
          </a:xfrm>
          <a:prstGeom prst="rect">
            <a:avLst/>
          </a:prstGeom>
        </p:spPr>
        <p:txBody>
          <a:bodyPr vert="horz" lIns="0" tIns="0" rIns="0" bIns="0" anchor="b"/>
          <a:lstStyle>
            <a:lvl1pPr algn="l" eaLnBrk="1" latinLnBrk="0" hangingPunct="1">
              <a:defRPr kumimoji="0" sz="900">
                <a:solidFill>
                  <a:schemeClr val="tx1"/>
                </a:solidFill>
              </a:defRPr>
            </a:lvl1pPr>
          </a:lstStyle>
          <a:p>
            <a:r>
              <a:rPr lang="en-US" dirty="0"/>
              <a:t>Add a footer</a:t>
            </a:r>
          </a:p>
        </p:txBody>
      </p:sp>
      <p:sp>
        <p:nvSpPr>
          <p:cNvPr id="20" name="Rectangle 19">
            <a:extLst>
              <a:ext uri="{FF2B5EF4-FFF2-40B4-BE49-F238E27FC236}">
                <a16:creationId xmlns:a16="http://schemas.microsoft.com/office/drawing/2014/main" id="{B50B9ED3-3D96-4A72-8993-283DB8225DA2}"/>
              </a:ext>
            </a:extLst>
          </p:cNvPr>
          <p:cNvSpPr/>
          <p:nvPr userDrawn="1"/>
        </p:nvSpPr>
        <p:spPr>
          <a:xfrm>
            <a:off x="11839576" y="6177153"/>
            <a:ext cx="352424" cy="276226"/>
          </a:xfrm>
          <a:prstGeom prst="rect">
            <a:avLst/>
          </a:prstGeom>
          <a:solidFill>
            <a:srgbClr val="00A1DF"/>
          </a:solidFill>
          <a:ln>
            <a:solidFill>
              <a:srgbClr val="00A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2" name="Picture 1">
            <a:extLst>
              <a:ext uri="{FF2B5EF4-FFF2-40B4-BE49-F238E27FC236}">
                <a16:creationId xmlns:a16="http://schemas.microsoft.com/office/drawing/2014/main" id="{F480A452-45BD-44EC-9809-D951F17B3C70}"/>
              </a:ext>
            </a:extLst>
          </p:cNvPr>
          <p:cNvPicPr>
            <a:picLocks noChangeAspect="1"/>
          </p:cNvPicPr>
          <p:nvPr userDrawn="1"/>
        </p:nvPicPr>
        <p:blipFill>
          <a:blip r:embed="rId13"/>
          <a:stretch>
            <a:fillRect/>
          </a:stretch>
        </p:blipFill>
        <p:spPr>
          <a:xfrm>
            <a:off x="-1877" y="6661405"/>
            <a:ext cx="12192000" cy="198817"/>
          </a:xfrm>
          <a:prstGeom prst="rect">
            <a:avLst/>
          </a:prstGeom>
        </p:spPr>
      </p:pic>
      <p:sp>
        <p:nvSpPr>
          <p:cNvPr id="19" name="Slide Number Placeholder 22">
            <a:extLst>
              <a:ext uri="{FF2B5EF4-FFF2-40B4-BE49-F238E27FC236}">
                <a16:creationId xmlns:a16="http://schemas.microsoft.com/office/drawing/2014/main" id="{3F426B30-DE45-445C-8E91-42A74F94D862}"/>
              </a:ext>
            </a:extLst>
          </p:cNvPr>
          <p:cNvSpPr>
            <a:spLocks noGrp="1"/>
          </p:cNvSpPr>
          <p:nvPr>
            <p:ph type="sldNum" sz="quarter" idx="4"/>
          </p:nvPr>
        </p:nvSpPr>
        <p:spPr>
          <a:xfrm>
            <a:off x="11779544" y="6177153"/>
            <a:ext cx="387688" cy="276226"/>
          </a:xfrm>
          <a:prstGeom prst="rect">
            <a:avLst/>
          </a:prstGeom>
        </p:spPr>
        <p:txBody>
          <a:bodyPr vert="horz" anchor="ctr"/>
          <a:lstStyle>
            <a:lvl1pPr algn="r" eaLnBrk="1" latinLnBrk="0" hangingPunct="1">
              <a:defRPr kumimoji="0" sz="1000">
                <a:solidFill>
                  <a:srgbClr val="FFFFFF"/>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5248423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rtl="0" eaLnBrk="1" latinLnBrk="0" hangingPunct="1">
        <a:spcBef>
          <a:spcPct val="0"/>
        </a:spcBef>
        <a:buNone/>
        <a:defRPr kumimoji="0" sz="3400" kern="1200">
          <a:solidFill>
            <a:schemeClr val="tx2"/>
          </a:solidFill>
          <a:latin typeface="+mj-lt"/>
          <a:ea typeface="+mj-ea"/>
          <a:cs typeface="+mj-cs"/>
        </a:defRPr>
      </a:lvl1pPr>
    </p:titleStyle>
    <p:body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guide id="2" orient="horz" pos="4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s://www.playitusa.com/editoriale/2020/09/103217/nfl-parte-la-stagione-piu-incerta-di-sempre/" TargetMode="Externa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www.fda.gov/AboutFDA/Transparency/Basics/ucm194516.ht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3.wdp"/><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oleObject" Target="../embeddings/oleObject2.bin"/><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io.libretexts.org/@go/page/781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hyperlink" Target="http://sciencejournals.stmjournals.in/index.php/RRJoDST/article/view/84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48.jpeg"/><Relationship Id="rId5" Type="http://schemas.openxmlformats.org/officeDocument/2006/relationships/hyperlink" Target="mailto:npac@prolacta.com" TargetMode="External"/><Relationship Id="rId4" Type="http://schemas.openxmlformats.org/officeDocument/2006/relationships/hyperlink" Target="mailto:NAC@prolacta.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Tjohnson@prolacta.com"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58975"/>
            <a:ext cx="11582400" cy="1470025"/>
          </a:xfrm>
        </p:spPr>
        <p:txBody>
          <a:bodyPr/>
          <a:lstStyle/>
          <a:p>
            <a:br>
              <a:rPr lang="en-US" sz="4000" dirty="0"/>
            </a:br>
            <a:r>
              <a:rPr lang="en-US" sz="4000" dirty="0"/>
              <a:t>Human Milk: </a:t>
            </a:r>
            <a:br>
              <a:rPr lang="en-US" sz="4000" dirty="0"/>
            </a:br>
            <a:r>
              <a:rPr lang="en-US" sz="4000" i="1" dirty="0"/>
              <a:t>“A Source of More Life Than We Imagine”</a:t>
            </a:r>
          </a:p>
        </p:txBody>
      </p:sp>
      <p:sp>
        <p:nvSpPr>
          <p:cNvPr id="5" name="Subtitle 4">
            <a:extLst>
              <a:ext uri="{FF2B5EF4-FFF2-40B4-BE49-F238E27FC236}">
                <a16:creationId xmlns:a16="http://schemas.microsoft.com/office/drawing/2014/main" id="{165C175F-DB85-4EE7-8BCB-79242FC84B86}"/>
              </a:ext>
            </a:extLst>
          </p:cNvPr>
          <p:cNvSpPr>
            <a:spLocks noGrp="1"/>
          </p:cNvSpPr>
          <p:nvPr>
            <p:ph type="subTitle" idx="1"/>
          </p:nvPr>
        </p:nvSpPr>
        <p:spPr>
          <a:xfrm>
            <a:off x="609600" y="4327715"/>
            <a:ext cx="6604000" cy="1752600"/>
          </a:xfrm>
        </p:spPr>
        <p:txBody>
          <a:bodyPr/>
          <a:lstStyle/>
          <a:p>
            <a:r>
              <a:rPr lang="en-US" dirty="0"/>
              <a:t>Terry S. Johnson, APN, NNP-BC, ASPPS, MS</a:t>
            </a:r>
          </a:p>
          <a:p>
            <a:r>
              <a:rPr lang="en-US" dirty="0"/>
              <a:t>Director, Education and Professional Development</a:t>
            </a:r>
          </a:p>
          <a:p>
            <a:r>
              <a:rPr lang="en-US" dirty="0"/>
              <a:t>Prolacta Bioscience</a:t>
            </a:r>
          </a:p>
        </p:txBody>
      </p:sp>
    </p:spTree>
    <p:extLst>
      <p:ext uri="{BB962C8B-B14F-4D97-AF65-F5344CB8AC3E}">
        <p14:creationId xmlns:p14="http://schemas.microsoft.com/office/powerpoint/2010/main" val="234996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gallery.yopriceville.com/var/resizes/Free-Clipart-Pictures/Fall-PNG/Rainbow_Umbrella_PNG_Clipart_Image.png?m=1441282039">
            <a:extLst>
              <a:ext uri="{FF2B5EF4-FFF2-40B4-BE49-F238E27FC236}">
                <a16:creationId xmlns:a16="http://schemas.microsoft.com/office/drawing/2014/main" id="{7E585A74-224A-4B56-9234-BE91A9473B13}"/>
              </a:ext>
            </a:extLst>
          </p:cNvPr>
          <p:cNvPicPr>
            <a:picLocks noChangeAspect="1" noChangeArrowheads="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rot="886918">
            <a:off x="5993707" y="1321036"/>
            <a:ext cx="5883030" cy="45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over">
            <a:extLst>
              <a:ext uri="{FF2B5EF4-FFF2-40B4-BE49-F238E27FC236}">
                <a16:creationId xmlns:a16="http://schemas.microsoft.com/office/drawing/2014/main" id="{0B9D4C94-97F1-473E-B759-D088F94A55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150" y="1380482"/>
            <a:ext cx="4443028" cy="469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676EC167-6CAC-4CAA-843C-4026B5877E71}"/>
              </a:ext>
            </a:extLst>
          </p:cNvPr>
          <p:cNvSpPr txBox="1">
            <a:spLocks/>
          </p:cNvSpPr>
          <p:nvPr/>
        </p:nvSpPr>
        <p:spPr bwMode="auto">
          <a:xfrm>
            <a:off x="321305" y="6074596"/>
            <a:ext cx="11540860" cy="5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a:latin typeface="+mn-lt"/>
              </a:rPr>
              <a:t>Torrazza RM, Neu J. The altered gut microbiome and necrotizing enterolcolitis. </a:t>
            </a:r>
            <a:r>
              <a:rPr lang="en-US" altLang="en-US" sz="1200" i="1" dirty="0">
                <a:latin typeface="+mn-lt"/>
              </a:rPr>
              <a:t>Clin Perinatol. </a:t>
            </a:r>
            <a:r>
              <a:rPr lang="en-US" altLang="en-US" sz="1200" dirty="0">
                <a:latin typeface="+mn-lt"/>
              </a:rPr>
              <a:t>2013;40(1)93-108. doi:10.1016/j.clp.2012.12.009 </a:t>
            </a:r>
            <a:br>
              <a:rPr lang="en-US" altLang="en-US" sz="1200" dirty="0">
                <a:latin typeface="+mn-lt"/>
              </a:rPr>
            </a:br>
            <a:r>
              <a:rPr lang="en-US" altLang="en-US" sz="1200" dirty="0">
                <a:latin typeface="+mn-lt"/>
              </a:rPr>
              <a:t>Underwood MA, Umberger E, Patel R. Safety and efficacy of probiotic administration to preterm infants: ten common questions. </a:t>
            </a:r>
            <a:r>
              <a:rPr lang="en-US" altLang="en-US" sz="1200" i="1" dirty="0">
                <a:latin typeface="+mn-lt"/>
              </a:rPr>
              <a:t>Pediatr Res</a:t>
            </a:r>
            <a:r>
              <a:rPr lang="en-US" altLang="en-US" sz="1200" dirty="0">
                <a:latin typeface="+mn-lt"/>
              </a:rPr>
              <a:t>. 2020;88(Suppl 1):48-55. doi:10.1038/s41390-020-1080-6  </a:t>
            </a:r>
          </a:p>
        </p:txBody>
      </p:sp>
      <p:sp>
        <p:nvSpPr>
          <p:cNvPr id="5" name="TextBox 4">
            <a:extLst>
              <a:ext uri="{FF2B5EF4-FFF2-40B4-BE49-F238E27FC236}">
                <a16:creationId xmlns:a16="http://schemas.microsoft.com/office/drawing/2014/main" id="{C1792C0C-2CB7-4821-B66B-43F73CEF994D}"/>
              </a:ext>
            </a:extLst>
          </p:cNvPr>
          <p:cNvSpPr txBox="1"/>
          <p:nvPr/>
        </p:nvSpPr>
        <p:spPr>
          <a:xfrm>
            <a:off x="6638183" y="4645187"/>
            <a:ext cx="2297039" cy="707886"/>
          </a:xfrm>
          <a:prstGeom prst="rect">
            <a:avLst/>
          </a:prstGeom>
          <a:noFill/>
        </p:spPr>
        <p:txBody>
          <a:bodyPr wrap="none" rtlCol="0">
            <a:spAutoFit/>
          </a:bodyPr>
          <a:lstStyle/>
          <a:p>
            <a:pPr algn="ctr"/>
            <a:r>
              <a:rPr lang="en-US" sz="2000" b="1" dirty="0"/>
              <a:t>Bronchopulmonary </a:t>
            </a:r>
          </a:p>
          <a:p>
            <a:pPr algn="ctr"/>
            <a:r>
              <a:rPr lang="en-US" sz="2000" b="1" dirty="0"/>
              <a:t>Dysplasia</a:t>
            </a:r>
          </a:p>
        </p:txBody>
      </p:sp>
      <p:sp>
        <p:nvSpPr>
          <p:cNvPr id="14" name="TextBox 13">
            <a:extLst>
              <a:ext uri="{FF2B5EF4-FFF2-40B4-BE49-F238E27FC236}">
                <a16:creationId xmlns:a16="http://schemas.microsoft.com/office/drawing/2014/main" id="{7041A2DF-5268-4169-85AA-5271B7650CA7}"/>
              </a:ext>
            </a:extLst>
          </p:cNvPr>
          <p:cNvSpPr txBox="1"/>
          <p:nvPr/>
        </p:nvSpPr>
        <p:spPr>
          <a:xfrm>
            <a:off x="9660900" y="4645187"/>
            <a:ext cx="1341200" cy="707886"/>
          </a:xfrm>
          <a:prstGeom prst="rect">
            <a:avLst/>
          </a:prstGeom>
          <a:noFill/>
        </p:spPr>
        <p:txBody>
          <a:bodyPr wrap="none" rtlCol="0">
            <a:spAutoFit/>
          </a:bodyPr>
          <a:lstStyle/>
          <a:p>
            <a:pPr algn="ctr"/>
            <a:r>
              <a:rPr lang="en-US" sz="2000" b="1" dirty="0"/>
              <a:t>Late-Onset</a:t>
            </a:r>
          </a:p>
          <a:p>
            <a:pPr algn="ctr"/>
            <a:r>
              <a:rPr lang="en-US" sz="2000" b="1" dirty="0"/>
              <a:t> Sepsis</a:t>
            </a:r>
          </a:p>
        </p:txBody>
      </p:sp>
      <p:sp>
        <p:nvSpPr>
          <p:cNvPr id="15" name="TextBox 14">
            <a:extLst>
              <a:ext uri="{FF2B5EF4-FFF2-40B4-BE49-F238E27FC236}">
                <a16:creationId xmlns:a16="http://schemas.microsoft.com/office/drawing/2014/main" id="{B238572C-CF3B-4044-B08B-258020658608}"/>
              </a:ext>
            </a:extLst>
          </p:cNvPr>
          <p:cNvSpPr txBox="1"/>
          <p:nvPr/>
        </p:nvSpPr>
        <p:spPr>
          <a:xfrm>
            <a:off x="7011346" y="3764073"/>
            <a:ext cx="1508425" cy="707886"/>
          </a:xfrm>
          <a:prstGeom prst="rect">
            <a:avLst/>
          </a:prstGeom>
          <a:noFill/>
        </p:spPr>
        <p:txBody>
          <a:bodyPr wrap="none" rtlCol="0">
            <a:spAutoFit/>
          </a:bodyPr>
          <a:lstStyle/>
          <a:p>
            <a:pPr algn="ctr"/>
            <a:r>
              <a:rPr lang="en-US" sz="2000" b="1" dirty="0"/>
              <a:t>Necrotizing </a:t>
            </a:r>
          </a:p>
          <a:p>
            <a:pPr algn="ctr"/>
            <a:r>
              <a:rPr lang="en-US" sz="2000" b="1" dirty="0"/>
              <a:t>Enterocolitis</a:t>
            </a:r>
          </a:p>
        </p:txBody>
      </p:sp>
      <p:sp>
        <p:nvSpPr>
          <p:cNvPr id="16" name="TextBox 15">
            <a:extLst>
              <a:ext uri="{FF2B5EF4-FFF2-40B4-BE49-F238E27FC236}">
                <a16:creationId xmlns:a16="http://schemas.microsoft.com/office/drawing/2014/main" id="{97754052-BE21-410A-BB07-A1CF0B26FEB8}"/>
              </a:ext>
            </a:extLst>
          </p:cNvPr>
          <p:cNvSpPr txBox="1"/>
          <p:nvPr/>
        </p:nvSpPr>
        <p:spPr>
          <a:xfrm>
            <a:off x="9421476" y="3865262"/>
            <a:ext cx="1820049" cy="707886"/>
          </a:xfrm>
          <a:prstGeom prst="rect">
            <a:avLst/>
          </a:prstGeom>
          <a:noFill/>
        </p:spPr>
        <p:txBody>
          <a:bodyPr wrap="none" rtlCol="0">
            <a:spAutoFit/>
          </a:bodyPr>
          <a:lstStyle/>
          <a:p>
            <a:pPr algn="ctr"/>
            <a:r>
              <a:rPr lang="en-US" sz="2000" b="1" dirty="0"/>
              <a:t>Retinopathy of </a:t>
            </a:r>
          </a:p>
          <a:p>
            <a:pPr algn="ctr"/>
            <a:r>
              <a:rPr lang="en-US" sz="2000" b="1" dirty="0"/>
              <a:t>Prematurity</a:t>
            </a:r>
          </a:p>
        </p:txBody>
      </p:sp>
      <p:sp>
        <p:nvSpPr>
          <p:cNvPr id="3" name="Slide Number Placeholder 2">
            <a:extLst>
              <a:ext uri="{FF2B5EF4-FFF2-40B4-BE49-F238E27FC236}">
                <a16:creationId xmlns:a16="http://schemas.microsoft.com/office/drawing/2014/main" id="{2AE03447-3AEF-4B91-9898-1DB136ECABC2}"/>
              </a:ext>
            </a:extLst>
          </p:cNvPr>
          <p:cNvSpPr>
            <a:spLocks noGrp="1"/>
          </p:cNvSpPr>
          <p:nvPr>
            <p:ph type="sldNum" sz="quarter" idx="12"/>
          </p:nvPr>
        </p:nvSpPr>
        <p:spPr/>
        <p:txBody>
          <a:bodyPr/>
          <a:lstStyle/>
          <a:p>
            <a:fld id="{401CF334-2D5C-4859-84A6-CA7E6E43FAEB}" type="slidenum">
              <a:rPr lang="en-US" smtClean="0"/>
              <a:t>10</a:t>
            </a:fld>
            <a:endParaRPr lang="en-US" dirty="0"/>
          </a:p>
        </p:txBody>
      </p:sp>
      <p:sp>
        <p:nvSpPr>
          <p:cNvPr id="18" name="TextBox 17">
            <a:extLst>
              <a:ext uri="{FF2B5EF4-FFF2-40B4-BE49-F238E27FC236}">
                <a16:creationId xmlns:a16="http://schemas.microsoft.com/office/drawing/2014/main" id="{EB4F7310-5848-9C4C-AE39-BD066C28AE01}"/>
              </a:ext>
            </a:extLst>
          </p:cNvPr>
          <p:cNvSpPr txBox="1"/>
          <p:nvPr/>
        </p:nvSpPr>
        <p:spPr>
          <a:xfrm>
            <a:off x="7848185" y="2774823"/>
            <a:ext cx="2607445" cy="769441"/>
          </a:xfrm>
          <a:prstGeom prst="rect">
            <a:avLst/>
          </a:prstGeom>
          <a:noFill/>
        </p:spPr>
        <p:txBody>
          <a:bodyPr wrap="none" rtlCol="0">
            <a:spAutoFit/>
          </a:bodyPr>
          <a:lstStyle/>
          <a:p>
            <a:r>
              <a:rPr lang="en-US" sz="4400" b="1" dirty="0">
                <a:solidFill>
                  <a:schemeClr val="bg1"/>
                </a:solidFill>
                <a:effectLst>
                  <a:outerShdw blurRad="38100" dist="38100" dir="2700000" algn="tl">
                    <a:srgbClr val="000000">
                      <a:alpha val="43137"/>
                    </a:srgbClr>
                  </a:outerShdw>
                </a:effectLst>
              </a:rPr>
              <a:t>DYSBIOSIS</a:t>
            </a:r>
          </a:p>
        </p:txBody>
      </p:sp>
      <p:sp>
        <p:nvSpPr>
          <p:cNvPr id="22" name="TextBox 21">
            <a:extLst>
              <a:ext uri="{FF2B5EF4-FFF2-40B4-BE49-F238E27FC236}">
                <a16:creationId xmlns:a16="http://schemas.microsoft.com/office/drawing/2014/main" id="{4F690842-C20C-45A7-909C-66142D05F3FE}"/>
              </a:ext>
            </a:extLst>
          </p:cNvPr>
          <p:cNvSpPr txBox="1"/>
          <p:nvPr/>
        </p:nvSpPr>
        <p:spPr>
          <a:xfrm>
            <a:off x="979009" y="2552945"/>
            <a:ext cx="970650" cy="307777"/>
          </a:xfrm>
          <a:prstGeom prst="rect">
            <a:avLst/>
          </a:prstGeom>
          <a:noFill/>
          <a:ln>
            <a:noFill/>
          </a:ln>
        </p:spPr>
        <p:txBody>
          <a:bodyPr wrap="none" rtlCol="0">
            <a:spAutoFit/>
          </a:bodyPr>
          <a:lstStyle/>
          <a:p>
            <a:r>
              <a:rPr lang="en-US" sz="1400" b="1" dirty="0">
                <a:solidFill>
                  <a:srgbClr val="FF0000"/>
                </a:solidFill>
                <a:cs typeface="Arial" panose="020B0604020202020204" pitchFamily="34" charset="0"/>
              </a:rPr>
              <a:t>Term/Well</a:t>
            </a:r>
          </a:p>
        </p:txBody>
      </p:sp>
      <p:sp>
        <p:nvSpPr>
          <p:cNvPr id="23" name="Rectangle: Rounded Corners 22">
            <a:extLst>
              <a:ext uri="{FF2B5EF4-FFF2-40B4-BE49-F238E27FC236}">
                <a16:creationId xmlns:a16="http://schemas.microsoft.com/office/drawing/2014/main" id="{C7CB6808-0C43-4960-8200-A1930461C192}"/>
              </a:ext>
            </a:extLst>
          </p:cNvPr>
          <p:cNvSpPr/>
          <p:nvPr/>
        </p:nvSpPr>
        <p:spPr>
          <a:xfrm>
            <a:off x="2322833" y="2832441"/>
            <a:ext cx="1210643" cy="45552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9050">
                <a:solidFill>
                  <a:srgbClr val="FF0000"/>
                </a:solidFill>
              </a:ln>
              <a:noFill/>
            </a:endParaRPr>
          </a:p>
        </p:txBody>
      </p:sp>
      <p:sp>
        <p:nvSpPr>
          <p:cNvPr id="24" name="TextBox 23">
            <a:extLst>
              <a:ext uri="{FF2B5EF4-FFF2-40B4-BE49-F238E27FC236}">
                <a16:creationId xmlns:a16="http://schemas.microsoft.com/office/drawing/2014/main" id="{04B1FE9F-EB27-41C7-AC0E-9C583F361152}"/>
              </a:ext>
            </a:extLst>
          </p:cNvPr>
          <p:cNvSpPr txBox="1"/>
          <p:nvPr/>
        </p:nvSpPr>
        <p:spPr>
          <a:xfrm>
            <a:off x="3593986" y="2383820"/>
            <a:ext cx="1160318" cy="307777"/>
          </a:xfrm>
          <a:prstGeom prst="rect">
            <a:avLst/>
          </a:prstGeom>
          <a:noFill/>
          <a:ln>
            <a:noFill/>
          </a:ln>
        </p:spPr>
        <p:txBody>
          <a:bodyPr wrap="none" rtlCol="0">
            <a:spAutoFit/>
          </a:bodyPr>
          <a:lstStyle/>
          <a:p>
            <a:r>
              <a:rPr lang="en-US" sz="1400" b="1" dirty="0">
                <a:solidFill>
                  <a:srgbClr val="FF0000"/>
                </a:solidFill>
                <a:latin typeface="+mj-lt"/>
                <a:cs typeface="Arial" panose="020B0604020202020204" pitchFamily="34" charset="0"/>
              </a:rPr>
              <a:t>Preterm/Sick</a:t>
            </a:r>
          </a:p>
        </p:txBody>
      </p:sp>
      <p:cxnSp>
        <p:nvCxnSpPr>
          <p:cNvPr id="25" name="Straight Connector 24">
            <a:extLst>
              <a:ext uri="{FF2B5EF4-FFF2-40B4-BE49-F238E27FC236}">
                <a16:creationId xmlns:a16="http://schemas.microsoft.com/office/drawing/2014/main" id="{3A33BCC5-2DC3-4120-BE3E-0DF8420D225E}"/>
              </a:ext>
            </a:extLst>
          </p:cNvPr>
          <p:cNvCxnSpPr>
            <a:cxnSpLocks/>
          </p:cNvCxnSpPr>
          <p:nvPr/>
        </p:nvCxnSpPr>
        <p:spPr>
          <a:xfrm flipH="1">
            <a:off x="3420782" y="2583577"/>
            <a:ext cx="310320" cy="275086"/>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506B979-2FC2-403B-9238-2C82DD58C96B}"/>
              </a:ext>
            </a:extLst>
          </p:cNvPr>
          <p:cNvSpPr/>
          <p:nvPr/>
        </p:nvSpPr>
        <p:spPr>
          <a:xfrm>
            <a:off x="3223961" y="2516934"/>
            <a:ext cx="346408" cy="103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a:t>
            </a:r>
          </a:p>
        </p:txBody>
      </p:sp>
      <p:sp>
        <p:nvSpPr>
          <p:cNvPr id="4" name="Title 3">
            <a:extLst>
              <a:ext uri="{FF2B5EF4-FFF2-40B4-BE49-F238E27FC236}">
                <a16:creationId xmlns:a16="http://schemas.microsoft.com/office/drawing/2014/main" id="{C3F161A1-0EAC-48F6-A980-9FCD4CAFCDE5}"/>
              </a:ext>
            </a:extLst>
          </p:cNvPr>
          <p:cNvSpPr>
            <a:spLocks noGrp="1"/>
          </p:cNvSpPr>
          <p:nvPr>
            <p:ph type="title"/>
          </p:nvPr>
        </p:nvSpPr>
        <p:spPr>
          <a:xfrm>
            <a:off x="321305" y="399718"/>
            <a:ext cx="11540860"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18093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56886-6166-415E-89E0-3F1511A02CBF}"/>
              </a:ext>
            </a:extLst>
          </p:cNvPr>
          <p:cNvSpPr>
            <a:spLocks noGrp="1"/>
          </p:cNvSpPr>
          <p:nvPr>
            <p:ph type="title"/>
          </p:nvPr>
        </p:nvSpPr>
        <p:spPr/>
        <p:txBody>
          <a:bodyPr/>
          <a:lstStyle/>
          <a:p>
            <a:r>
              <a:rPr lang="en-US" dirty="0"/>
              <a:t>Human Milk: A Source of More Life Than We Can Imagine</a:t>
            </a:r>
          </a:p>
        </p:txBody>
      </p:sp>
      <p:sp>
        <p:nvSpPr>
          <p:cNvPr id="4" name="Slide Number Placeholder 3">
            <a:extLst>
              <a:ext uri="{FF2B5EF4-FFF2-40B4-BE49-F238E27FC236}">
                <a16:creationId xmlns:a16="http://schemas.microsoft.com/office/drawing/2014/main" id="{D24B8CFE-72D4-44DE-82AB-0E5BF22A371A}"/>
              </a:ext>
            </a:extLst>
          </p:cNvPr>
          <p:cNvSpPr>
            <a:spLocks noGrp="1"/>
          </p:cNvSpPr>
          <p:nvPr>
            <p:ph type="sldNum" sz="quarter" idx="12"/>
          </p:nvPr>
        </p:nvSpPr>
        <p:spPr/>
        <p:txBody>
          <a:bodyPr/>
          <a:lstStyle/>
          <a:p>
            <a:fld id="{401CF334-2D5C-4859-84A6-CA7E6E43FAEB}" type="slidenum">
              <a:rPr lang="en-US" smtClean="0"/>
              <a:t>11</a:t>
            </a:fld>
            <a:endParaRPr lang="en-US" dirty="0"/>
          </a:p>
        </p:txBody>
      </p:sp>
      <p:sp>
        <p:nvSpPr>
          <p:cNvPr id="9" name="Content Placeholder 2">
            <a:extLst>
              <a:ext uri="{FF2B5EF4-FFF2-40B4-BE49-F238E27FC236}">
                <a16:creationId xmlns:a16="http://schemas.microsoft.com/office/drawing/2014/main" id="{F1D3C552-D0EF-4EAE-B242-1510629863B7}"/>
              </a:ext>
            </a:extLst>
          </p:cNvPr>
          <p:cNvSpPr>
            <a:spLocks noGrp="1"/>
          </p:cNvSpPr>
          <p:nvPr>
            <p:ph idx="1"/>
          </p:nvPr>
        </p:nvSpPr>
        <p:spPr>
          <a:xfrm>
            <a:off x="5897367" y="1303214"/>
            <a:ext cx="6269865" cy="4325937"/>
          </a:xfrm>
        </p:spPr>
        <p:txBody>
          <a:bodyPr>
            <a:normAutofit/>
          </a:bodyPr>
          <a:lstStyle/>
          <a:p>
            <a:pPr marL="109728" indent="0">
              <a:buNone/>
            </a:pPr>
            <a:r>
              <a:rPr lang="en-US" sz="2600" b="1" dirty="0"/>
              <a:t>What is “Prehab”?</a:t>
            </a:r>
          </a:p>
          <a:p>
            <a:pPr lvl="1"/>
            <a:r>
              <a:rPr lang="en-US" sz="2400" dirty="0"/>
              <a:t>A preventive mechanism to decrease </a:t>
            </a:r>
            <a:br>
              <a:rPr lang="en-US" sz="2400" dirty="0"/>
            </a:br>
            <a:r>
              <a:rPr lang="en-US" sz="2400" dirty="0"/>
              <a:t>the risk of injury and/or to optimize </a:t>
            </a:r>
            <a:br>
              <a:rPr lang="en-US" sz="2400" dirty="0"/>
            </a:br>
            <a:r>
              <a:rPr lang="en-US" sz="2400" dirty="0"/>
              <a:t>your functional ability and quality of life</a:t>
            </a:r>
          </a:p>
          <a:p>
            <a:pPr marL="411480" lvl="1" indent="0">
              <a:buNone/>
            </a:pPr>
            <a:endParaRPr lang="en-US" sz="2400" dirty="0"/>
          </a:p>
          <a:p>
            <a:pPr lvl="1"/>
            <a:r>
              <a:rPr lang="en-US" sz="2400" dirty="0"/>
              <a:t>Described as “</a:t>
            </a:r>
            <a:r>
              <a:rPr lang="en-US" sz="2400" i="1" dirty="0"/>
              <a:t>prehabilitation” or “preventive rehab” </a:t>
            </a:r>
            <a:r>
              <a:rPr lang="en-US" sz="2400" b="1" dirty="0">
                <a:solidFill>
                  <a:schemeClr val="accent6">
                    <a:lumMod val="75000"/>
                  </a:schemeClr>
                </a:solidFill>
              </a:rPr>
              <a:t>with the goal of reducing the risk for injury </a:t>
            </a:r>
          </a:p>
          <a:p>
            <a:pPr marL="411480" lvl="1" indent="0">
              <a:buNone/>
            </a:pPr>
            <a:endParaRPr lang="en-US" dirty="0"/>
          </a:p>
          <a:p>
            <a:pPr lvl="1"/>
            <a:r>
              <a:rPr lang="en-US" sz="2400" dirty="0"/>
              <a:t>Focuses on efforts to decrease the burden on individuals and the healthcare system</a:t>
            </a:r>
          </a:p>
        </p:txBody>
      </p:sp>
      <p:sp>
        <p:nvSpPr>
          <p:cNvPr id="6" name="TextBox 5">
            <a:extLst>
              <a:ext uri="{FF2B5EF4-FFF2-40B4-BE49-F238E27FC236}">
                <a16:creationId xmlns:a16="http://schemas.microsoft.com/office/drawing/2014/main" id="{98EE4420-367B-4C37-B2CB-427598706A80}"/>
              </a:ext>
            </a:extLst>
          </p:cNvPr>
          <p:cNvSpPr txBox="1"/>
          <p:nvPr/>
        </p:nvSpPr>
        <p:spPr>
          <a:xfrm>
            <a:off x="728086" y="5398212"/>
            <a:ext cx="4762500" cy="307777"/>
          </a:xfrm>
          <a:prstGeom prst="rect">
            <a:avLst/>
          </a:prstGeom>
          <a:noFill/>
        </p:spPr>
        <p:txBody>
          <a:bodyPr wrap="square" rtlCol="0">
            <a:spAutoFit/>
          </a:bodyPr>
          <a:lstStyle/>
          <a:p>
            <a:r>
              <a:rPr lang="en-US" sz="900" dirty="0">
                <a:hlinkClick r:id="rId2" tooltip="https://www.playitusa.com/editoriale/2020/09/103217/nfl-parte-la-stagione-piu-incerta-di-sempre/"/>
              </a:rPr>
              <a:t>This </a:t>
            </a:r>
            <a:r>
              <a:rPr lang="en-US" sz="1400" dirty="0">
                <a:hlinkClick r:id="rId2" tooltip="https://www.playitusa.com/editoriale/2020/09/103217/nfl-parte-la-stagione-piu-incerta-di-sempre/"/>
              </a:rPr>
              <a:t>Photo</a:t>
            </a:r>
            <a:r>
              <a:rPr lang="en-US" sz="1400" dirty="0"/>
              <a:t> by Unknown Author is licensed under </a:t>
            </a:r>
            <a:r>
              <a:rPr lang="en-US" sz="1400" dirty="0">
                <a:hlinkClick r:id="rId3" tooltip="https://creativecommons.org/licenses/by-nc-nd/3.0/"/>
              </a:rPr>
              <a:t>CC BY-NC-ND</a:t>
            </a:r>
            <a:endParaRPr lang="en-US" sz="1400" dirty="0"/>
          </a:p>
        </p:txBody>
      </p:sp>
      <p:pic>
        <p:nvPicPr>
          <p:cNvPr id="7" name="Picture 7" descr="358423753_925aa4f0f1">
            <a:extLst>
              <a:ext uri="{FF2B5EF4-FFF2-40B4-BE49-F238E27FC236}">
                <a16:creationId xmlns:a16="http://schemas.microsoft.com/office/drawing/2014/main" id="{DBAC7004-1BA4-41D1-B668-F39F3B27B80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4267" y="1738282"/>
            <a:ext cx="5156610" cy="3619104"/>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5" name="Picture 4" descr="A football player throwing a football&#10;&#10;Description automatically generated">
            <a:extLst>
              <a:ext uri="{FF2B5EF4-FFF2-40B4-BE49-F238E27FC236}">
                <a16:creationId xmlns:a16="http://schemas.microsoft.com/office/drawing/2014/main" id="{18ED4F45-E92E-4166-AA80-294E1ADCF726}"/>
              </a:ext>
            </a:extLst>
          </p:cNvPr>
          <p:cNvPicPr>
            <a:picLocks noChangeAspect="1"/>
          </p:cNvPicPr>
          <p:nvPr/>
        </p:nvPicPr>
        <p:blipFill rotWithShape="1">
          <a:blip r:embed="rId5">
            <a:extLst>
              <a:ext uri="{28A0092B-C50C-407E-A947-70E740481C1C}">
                <a14:useLocalDpi xmlns:a14="http://schemas.microsoft.com/office/drawing/2010/main"/>
              </a:ext>
              <a:ext uri="{837473B0-CC2E-450A-ABE3-18F120FF3D39}">
                <a1611:picAttrSrcUrl xmlns:a1611="http://schemas.microsoft.com/office/drawing/2016/11/main" r:id="rId2"/>
              </a:ext>
            </a:extLst>
          </a:blip>
          <a:srcRect l="2476" r="11994" b="9030"/>
          <a:stretch/>
        </p:blipFill>
        <p:spPr>
          <a:xfrm>
            <a:off x="554267" y="1738282"/>
            <a:ext cx="5249855" cy="3659930"/>
          </a:xfrm>
          <a:prstGeom prst="rect">
            <a:avLst/>
          </a:prstGeom>
        </p:spPr>
      </p:pic>
    </p:spTree>
    <p:extLst>
      <p:ext uri="{BB962C8B-B14F-4D97-AF65-F5344CB8AC3E}">
        <p14:creationId xmlns:p14="http://schemas.microsoft.com/office/powerpoint/2010/main" val="88200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1F93-0ADD-4367-B0C5-AD5AD9DC20C8}"/>
              </a:ext>
            </a:extLst>
          </p:cNvPr>
          <p:cNvSpPr>
            <a:spLocks noGrp="1"/>
          </p:cNvSpPr>
          <p:nvPr>
            <p:ph type="title"/>
          </p:nvPr>
        </p:nvSpPr>
        <p:spPr/>
        <p:txBody>
          <a:bodyPr/>
          <a:lstStyle/>
          <a:p>
            <a:r>
              <a:rPr lang="en-US" dirty="0"/>
              <a:t>Human Milk: A Source of More Life Than We Can Imagine</a:t>
            </a:r>
          </a:p>
        </p:txBody>
      </p:sp>
      <p:sp>
        <p:nvSpPr>
          <p:cNvPr id="4" name="Slide Number Placeholder 3">
            <a:extLst>
              <a:ext uri="{FF2B5EF4-FFF2-40B4-BE49-F238E27FC236}">
                <a16:creationId xmlns:a16="http://schemas.microsoft.com/office/drawing/2014/main" id="{1581C5D7-3E61-4AC3-8B8C-466BB70A62F2}"/>
              </a:ext>
            </a:extLst>
          </p:cNvPr>
          <p:cNvSpPr>
            <a:spLocks noGrp="1"/>
          </p:cNvSpPr>
          <p:nvPr>
            <p:ph type="sldNum" sz="quarter" idx="12"/>
          </p:nvPr>
        </p:nvSpPr>
        <p:spPr/>
        <p:txBody>
          <a:bodyPr/>
          <a:lstStyle/>
          <a:p>
            <a:fld id="{401CF334-2D5C-4859-84A6-CA7E6E43FAEB}" type="slidenum">
              <a:rPr lang="en-US" smtClean="0"/>
              <a:t>12</a:t>
            </a:fld>
            <a:endParaRPr lang="en-US"/>
          </a:p>
        </p:txBody>
      </p:sp>
      <p:sp>
        <p:nvSpPr>
          <p:cNvPr id="6" name="Content Placeholder 2">
            <a:extLst>
              <a:ext uri="{FF2B5EF4-FFF2-40B4-BE49-F238E27FC236}">
                <a16:creationId xmlns:a16="http://schemas.microsoft.com/office/drawing/2014/main" id="{0D9621DE-067C-45B6-A6D6-F976DA5F6B4D}"/>
              </a:ext>
            </a:extLst>
          </p:cNvPr>
          <p:cNvSpPr>
            <a:spLocks noGrp="1"/>
          </p:cNvSpPr>
          <p:nvPr>
            <p:ph idx="1"/>
          </p:nvPr>
        </p:nvSpPr>
        <p:spPr>
          <a:xfrm>
            <a:off x="547273" y="1648464"/>
            <a:ext cx="8653463" cy="4648200"/>
          </a:xfrm>
        </p:spPr>
        <p:txBody>
          <a:bodyPr>
            <a:normAutofit/>
          </a:bodyPr>
          <a:lstStyle/>
          <a:p>
            <a:r>
              <a:rPr lang="en-US" sz="3200" b="1" dirty="0"/>
              <a:t>AAP Policy: 2017</a:t>
            </a:r>
          </a:p>
          <a:p>
            <a:r>
              <a:rPr lang="en-US" altLang="en-US" b="1" i="1" dirty="0">
                <a:solidFill>
                  <a:schemeClr val="accent6">
                    <a:lumMod val="75000"/>
                  </a:schemeClr>
                </a:solidFill>
              </a:rPr>
              <a:t>“Human Milk is a Biological Product” </a:t>
            </a:r>
          </a:p>
          <a:p>
            <a:pPr lvl="1"/>
            <a:r>
              <a:rPr lang="en-US" altLang="en-US" sz="2800" b="1" dirty="0"/>
              <a:t>What is a biologic product?</a:t>
            </a:r>
          </a:p>
          <a:p>
            <a:pPr lvl="2"/>
            <a:r>
              <a:rPr lang="en-US" altLang="en-US" sz="2400" dirty="0"/>
              <a:t>Biological products, or biologics, are medical products  </a:t>
            </a:r>
          </a:p>
          <a:p>
            <a:pPr lvl="2"/>
            <a:r>
              <a:rPr lang="en-US" altLang="en-US" sz="2400" dirty="0"/>
              <a:t>Many biologics are made from a variety of natural sources              (human cells, tissue, animal, microorganism) </a:t>
            </a:r>
          </a:p>
          <a:p>
            <a:pPr lvl="2"/>
            <a:r>
              <a:rPr lang="en-US" altLang="en-US" sz="2400" dirty="0"/>
              <a:t>Like drugs, some biologics are intended to treat diseases    </a:t>
            </a:r>
          </a:p>
          <a:p>
            <a:pPr lvl="2"/>
            <a:r>
              <a:rPr lang="en-US" sz="2400" dirty="0"/>
              <a:t>22 reviews of 14 different disease states </a:t>
            </a:r>
            <a:r>
              <a:rPr lang="en-US" sz="2400" dirty="0">
                <a:latin typeface="Calibri" panose="020F0502020204030204" pitchFamily="34" charset="0"/>
                <a:cs typeface="Calibri" panose="020F0502020204030204" pitchFamily="34" charset="0"/>
              </a:rPr>
              <a:t>↓ </a:t>
            </a:r>
            <a:r>
              <a:rPr lang="en-US" sz="2400" dirty="0"/>
              <a:t>risk</a:t>
            </a:r>
            <a:endParaRPr lang="en-US" altLang="en-US" sz="2400" dirty="0"/>
          </a:p>
          <a:p>
            <a:pPr lvl="2"/>
            <a:r>
              <a:rPr lang="en-US" altLang="en-US" sz="2400" b="1" i="1" dirty="0">
                <a:solidFill>
                  <a:schemeClr val="accent6">
                    <a:lumMod val="75000"/>
                  </a:schemeClr>
                </a:solidFill>
              </a:rPr>
              <a:t>Biologics are used to </a:t>
            </a:r>
            <a:r>
              <a:rPr lang="en-US" altLang="en-US" sz="2400" b="1" i="1" u="sng" dirty="0">
                <a:solidFill>
                  <a:schemeClr val="accent6">
                    <a:lumMod val="75000"/>
                  </a:schemeClr>
                </a:solidFill>
              </a:rPr>
              <a:t>prevent </a:t>
            </a:r>
            <a:r>
              <a:rPr lang="en-US" altLang="en-US" sz="2400" b="1" i="1" dirty="0">
                <a:solidFill>
                  <a:schemeClr val="accent6">
                    <a:lumMod val="75000"/>
                  </a:schemeClr>
                </a:solidFill>
              </a:rPr>
              <a:t>or diagnose diseases </a:t>
            </a:r>
          </a:p>
        </p:txBody>
      </p:sp>
      <p:pic>
        <p:nvPicPr>
          <p:cNvPr id="7" name="Picture 6" descr="https://smarttan.com/news/wp-content/uploads/2013/05/FDA-logo-home-300x228.jpeg">
            <a:extLst>
              <a:ext uri="{FF2B5EF4-FFF2-40B4-BE49-F238E27FC236}">
                <a16:creationId xmlns:a16="http://schemas.microsoft.com/office/drawing/2014/main" id="{A0C4EF32-FD46-48B0-8EFC-DF2CDC1B2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3904"/>
          <a:stretch>
            <a:fillRect/>
          </a:stretch>
        </p:blipFill>
        <p:spPr bwMode="auto">
          <a:xfrm>
            <a:off x="9397880" y="3574432"/>
            <a:ext cx="2381664" cy="146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08AB260-2150-4F1F-B803-97DA1DB072B7}"/>
              </a:ext>
            </a:extLst>
          </p:cNvPr>
          <p:cNvSpPr txBox="1">
            <a:spLocks/>
          </p:cNvSpPr>
          <p:nvPr/>
        </p:nvSpPr>
        <p:spPr bwMode="auto">
          <a:xfrm>
            <a:off x="1034715" y="5994590"/>
            <a:ext cx="8805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a:t>U.S. Food and Drug Administration. FDA Basics; What is a biological product? U.S. Department of Health  and Human Services .</a:t>
            </a:r>
            <a:r>
              <a:rPr lang="en-US" altLang="en-US" sz="1200" dirty="0">
                <a:hlinkClick r:id="rId3"/>
              </a:rPr>
              <a:t>http://www.fda.gov/AboutFDA/Transparency/Basics/ucm194516.htm</a:t>
            </a:r>
            <a:r>
              <a:rPr lang="en-US" altLang="en-US" sz="1200" dirty="0"/>
              <a:t>  Page Last Updated: 05/31/2016</a:t>
            </a:r>
          </a:p>
        </p:txBody>
      </p:sp>
    </p:spTree>
    <p:extLst>
      <p:ext uri="{BB962C8B-B14F-4D97-AF65-F5344CB8AC3E}">
        <p14:creationId xmlns:p14="http://schemas.microsoft.com/office/powerpoint/2010/main" val="82830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EB2675-F721-41EA-B3DB-82DD187E0592}"/>
              </a:ext>
            </a:extLst>
          </p:cNvPr>
          <p:cNvSpPr>
            <a:spLocks noGrp="1"/>
          </p:cNvSpPr>
          <p:nvPr>
            <p:ph type="title"/>
          </p:nvPr>
        </p:nvSpPr>
        <p:spPr>
          <a:xfrm>
            <a:off x="1563701" y="1169862"/>
            <a:ext cx="8158483" cy="619350"/>
          </a:xfrm>
        </p:spPr>
        <p:txBody>
          <a:bodyPr/>
          <a:lstStyle/>
          <a:p>
            <a:r>
              <a:rPr lang="en-US" sz="2800" b="1" dirty="0"/>
              <a:t>Human Milk – Contains Over 100,000 Components</a:t>
            </a:r>
          </a:p>
        </p:txBody>
      </p:sp>
      <p:sp>
        <p:nvSpPr>
          <p:cNvPr id="2" name="Slide Number Placeholder 1">
            <a:extLst>
              <a:ext uri="{FF2B5EF4-FFF2-40B4-BE49-F238E27FC236}">
                <a16:creationId xmlns:a16="http://schemas.microsoft.com/office/drawing/2014/main" id="{60F8F1E6-D905-44F2-B36A-AFCCDA28E3BE}"/>
              </a:ext>
            </a:extLst>
          </p:cNvPr>
          <p:cNvSpPr>
            <a:spLocks noGrp="1"/>
          </p:cNvSpPr>
          <p:nvPr>
            <p:ph type="sldNum" sz="quarter" idx="12"/>
          </p:nvPr>
        </p:nvSpPr>
        <p:spPr/>
        <p:txBody>
          <a:bodyPr/>
          <a:lstStyle/>
          <a:p>
            <a:fld id="{401CF334-2D5C-4859-84A6-CA7E6E43FAEB}" type="slidenum">
              <a:rPr lang="en-US" smtClean="0"/>
              <a:t>13</a:t>
            </a:fld>
            <a:endParaRPr lang="en-US" dirty="0"/>
          </a:p>
        </p:txBody>
      </p:sp>
      <p:sp>
        <p:nvSpPr>
          <p:cNvPr id="4" name="TextBox 3">
            <a:extLst>
              <a:ext uri="{FF2B5EF4-FFF2-40B4-BE49-F238E27FC236}">
                <a16:creationId xmlns:a16="http://schemas.microsoft.com/office/drawing/2014/main" id="{FC510738-3F1E-8947-B8F3-CE0D618CD544}"/>
              </a:ext>
            </a:extLst>
          </p:cNvPr>
          <p:cNvSpPr txBox="1"/>
          <p:nvPr/>
        </p:nvSpPr>
        <p:spPr>
          <a:xfrm>
            <a:off x="218612" y="1746215"/>
            <a:ext cx="2948683" cy="2339102"/>
          </a:xfrm>
          <a:prstGeom prst="rect">
            <a:avLst/>
          </a:prstGeom>
          <a:noFill/>
        </p:spPr>
        <p:txBody>
          <a:bodyPr wrap="square" rtlCol="0">
            <a:spAutoFit/>
          </a:bodyPr>
          <a:lstStyle/>
          <a:p>
            <a:r>
              <a:rPr lang="en-US" sz="2000" b="1" dirty="0">
                <a:solidFill>
                  <a:schemeClr val="accent6">
                    <a:lumMod val="75000"/>
                  </a:schemeClr>
                </a:solidFill>
              </a:rPr>
              <a:t>Anti-Microbial Factors</a:t>
            </a:r>
            <a:endParaRPr lang="en-US" sz="2000" dirty="0">
              <a:solidFill>
                <a:schemeClr val="accent6">
                  <a:lumMod val="75000"/>
                </a:schemeClr>
              </a:solidFill>
            </a:endParaRPr>
          </a:p>
          <a:p>
            <a:r>
              <a:rPr lang="en-US" dirty="0"/>
              <a:t>Secretory IgA, IgM, IgG</a:t>
            </a:r>
          </a:p>
          <a:p>
            <a:r>
              <a:rPr lang="en-US" dirty="0"/>
              <a:t>Lactoferrin</a:t>
            </a:r>
          </a:p>
          <a:p>
            <a:r>
              <a:rPr lang="en-US" dirty="0"/>
              <a:t>Lysozyme</a:t>
            </a:r>
          </a:p>
          <a:p>
            <a:r>
              <a:rPr lang="en-US" dirty="0"/>
              <a:t>Complement C3</a:t>
            </a:r>
          </a:p>
          <a:p>
            <a:r>
              <a:rPr lang="en-US" dirty="0"/>
              <a:t>Bifidus factor</a:t>
            </a:r>
          </a:p>
          <a:p>
            <a:r>
              <a:rPr lang="en-US" dirty="0"/>
              <a:t>Antiviral mucins, GAGs</a:t>
            </a:r>
          </a:p>
          <a:p>
            <a:r>
              <a:rPr lang="en-US" dirty="0"/>
              <a:t>Oligosaccharides</a:t>
            </a:r>
          </a:p>
        </p:txBody>
      </p:sp>
      <p:sp>
        <p:nvSpPr>
          <p:cNvPr id="9" name="TextBox 8">
            <a:extLst>
              <a:ext uri="{FF2B5EF4-FFF2-40B4-BE49-F238E27FC236}">
                <a16:creationId xmlns:a16="http://schemas.microsoft.com/office/drawing/2014/main" id="{F1EEBBF0-9D25-004A-BE27-D8B440B299DE}"/>
              </a:ext>
            </a:extLst>
          </p:cNvPr>
          <p:cNvSpPr txBox="1"/>
          <p:nvPr/>
        </p:nvSpPr>
        <p:spPr>
          <a:xfrm>
            <a:off x="3250193" y="1827164"/>
            <a:ext cx="3837195" cy="2339102"/>
          </a:xfrm>
          <a:prstGeom prst="rect">
            <a:avLst/>
          </a:prstGeom>
          <a:noFill/>
        </p:spPr>
        <p:txBody>
          <a:bodyPr wrap="square" rtlCol="0">
            <a:spAutoFit/>
          </a:bodyPr>
          <a:lstStyle/>
          <a:p>
            <a:r>
              <a:rPr lang="en-US" sz="2000" b="1" dirty="0">
                <a:solidFill>
                  <a:schemeClr val="accent6">
                    <a:lumMod val="75000"/>
                  </a:schemeClr>
                </a:solidFill>
              </a:rPr>
              <a:t>Cytokines &amp; Anti-Inflammatory</a:t>
            </a:r>
            <a:endParaRPr lang="en-US" sz="2000" dirty="0">
              <a:solidFill>
                <a:schemeClr val="accent6">
                  <a:lumMod val="75000"/>
                </a:schemeClr>
              </a:solidFill>
            </a:endParaRPr>
          </a:p>
          <a:p>
            <a:r>
              <a:rPr lang="en-US" dirty="0"/>
              <a:t>Tumor necrosis factor</a:t>
            </a:r>
          </a:p>
          <a:p>
            <a:r>
              <a:rPr lang="en-US" dirty="0"/>
              <a:t>Interleukins</a:t>
            </a:r>
          </a:p>
          <a:p>
            <a:r>
              <a:rPr lang="en-US" dirty="0"/>
              <a:t>Interferon</a:t>
            </a:r>
          </a:p>
          <a:p>
            <a:r>
              <a:rPr lang="en-US" dirty="0"/>
              <a:t>Prostaglandins</a:t>
            </a:r>
          </a:p>
          <a:p>
            <a:r>
              <a:rPr lang="en-US" dirty="0"/>
              <a:t>Platelet-activating factor</a:t>
            </a:r>
          </a:p>
          <a:p>
            <a:r>
              <a:rPr lang="en-US" dirty="0"/>
              <a:t>A-1 anti-trypsin</a:t>
            </a:r>
          </a:p>
          <a:p>
            <a:r>
              <a:rPr lang="en-US" dirty="0"/>
              <a:t>A-1 anti-chymotrypsin</a:t>
            </a:r>
          </a:p>
        </p:txBody>
      </p:sp>
      <p:sp>
        <p:nvSpPr>
          <p:cNvPr id="5" name="Rectangle 4">
            <a:extLst>
              <a:ext uri="{FF2B5EF4-FFF2-40B4-BE49-F238E27FC236}">
                <a16:creationId xmlns:a16="http://schemas.microsoft.com/office/drawing/2014/main" id="{2DBFC874-46F3-C845-AF0B-60BD51DAE997}"/>
              </a:ext>
            </a:extLst>
          </p:cNvPr>
          <p:cNvSpPr/>
          <p:nvPr/>
        </p:nvSpPr>
        <p:spPr>
          <a:xfrm>
            <a:off x="7087388" y="1791850"/>
            <a:ext cx="2176806" cy="2062103"/>
          </a:xfrm>
          <a:prstGeom prst="rect">
            <a:avLst/>
          </a:prstGeom>
        </p:spPr>
        <p:txBody>
          <a:bodyPr wrap="square">
            <a:spAutoFit/>
          </a:bodyPr>
          <a:lstStyle/>
          <a:p>
            <a:r>
              <a:rPr lang="en-US" sz="2000" b="1" dirty="0">
                <a:solidFill>
                  <a:schemeClr val="accent6">
                    <a:lumMod val="75000"/>
                  </a:schemeClr>
                </a:solidFill>
              </a:rPr>
              <a:t>Transporters</a:t>
            </a:r>
            <a:endParaRPr lang="en-US" sz="2000" dirty="0">
              <a:solidFill>
                <a:schemeClr val="accent6">
                  <a:lumMod val="75000"/>
                </a:schemeClr>
              </a:solidFill>
            </a:endParaRPr>
          </a:p>
          <a:p>
            <a:r>
              <a:rPr lang="en-US" dirty="0"/>
              <a:t>Lactoferrin</a:t>
            </a:r>
          </a:p>
          <a:p>
            <a:r>
              <a:rPr lang="en-US" dirty="0"/>
              <a:t>Folate binder</a:t>
            </a:r>
          </a:p>
          <a:p>
            <a:r>
              <a:rPr lang="en-US" dirty="0"/>
              <a:t>Cobalamin binder</a:t>
            </a:r>
          </a:p>
          <a:p>
            <a:r>
              <a:rPr lang="en-US" dirty="0"/>
              <a:t>IgF binder</a:t>
            </a:r>
          </a:p>
          <a:p>
            <a:r>
              <a:rPr lang="en-US" dirty="0"/>
              <a:t>Tryoxine binder</a:t>
            </a:r>
          </a:p>
          <a:p>
            <a:r>
              <a:rPr lang="en-US" dirty="0"/>
              <a:t>Corticosteroid binder</a:t>
            </a:r>
          </a:p>
        </p:txBody>
      </p:sp>
      <p:sp>
        <p:nvSpPr>
          <p:cNvPr id="6" name="Rectangle 5">
            <a:extLst>
              <a:ext uri="{FF2B5EF4-FFF2-40B4-BE49-F238E27FC236}">
                <a16:creationId xmlns:a16="http://schemas.microsoft.com/office/drawing/2014/main" id="{CB9103F6-4297-E547-ABA5-33BB2DA0BA83}"/>
              </a:ext>
            </a:extLst>
          </p:cNvPr>
          <p:cNvSpPr/>
          <p:nvPr/>
        </p:nvSpPr>
        <p:spPr>
          <a:xfrm>
            <a:off x="9442521" y="1797978"/>
            <a:ext cx="2530867" cy="2616101"/>
          </a:xfrm>
          <a:prstGeom prst="rect">
            <a:avLst/>
          </a:prstGeom>
        </p:spPr>
        <p:txBody>
          <a:bodyPr wrap="square">
            <a:spAutoFit/>
          </a:bodyPr>
          <a:lstStyle/>
          <a:p>
            <a:r>
              <a:rPr lang="en-US" sz="2000" b="1" dirty="0">
                <a:solidFill>
                  <a:schemeClr val="accent6">
                    <a:lumMod val="75000"/>
                  </a:schemeClr>
                </a:solidFill>
              </a:rPr>
              <a:t>Hormones</a:t>
            </a:r>
            <a:endParaRPr lang="en-US" sz="2000" dirty="0">
              <a:solidFill>
                <a:schemeClr val="accent6">
                  <a:lumMod val="75000"/>
                </a:schemeClr>
              </a:solidFill>
            </a:endParaRPr>
          </a:p>
          <a:p>
            <a:r>
              <a:rPr lang="en-US" dirty="0"/>
              <a:t>Insulin</a:t>
            </a:r>
          </a:p>
          <a:p>
            <a:r>
              <a:rPr lang="en-US" dirty="0"/>
              <a:t>Prolactin</a:t>
            </a:r>
          </a:p>
          <a:p>
            <a:r>
              <a:rPr lang="en-US" dirty="0"/>
              <a:t>Thyroid hormones</a:t>
            </a:r>
          </a:p>
          <a:p>
            <a:r>
              <a:rPr lang="en-US" dirty="0"/>
              <a:t>Corticosteroids</a:t>
            </a:r>
          </a:p>
          <a:p>
            <a:r>
              <a:rPr lang="en-US" dirty="0"/>
              <a:t>Oxytocin</a:t>
            </a:r>
          </a:p>
          <a:p>
            <a:r>
              <a:rPr lang="en-US" dirty="0"/>
              <a:t>Calcitonin</a:t>
            </a:r>
          </a:p>
          <a:p>
            <a:r>
              <a:rPr lang="en-US" dirty="0"/>
              <a:t>Parathyroid hormone</a:t>
            </a:r>
          </a:p>
          <a:p>
            <a:r>
              <a:rPr lang="en-US" dirty="0"/>
              <a:t>Erythropoietin</a:t>
            </a:r>
          </a:p>
        </p:txBody>
      </p:sp>
      <p:sp>
        <p:nvSpPr>
          <p:cNvPr id="10" name="Rectangle 9">
            <a:extLst>
              <a:ext uri="{FF2B5EF4-FFF2-40B4-BE49-F238E27FC236}">
                <a16:creationId xmlns:a16="http://schemas.microsoft.com/office/drawing/2014/main" id="{3C630CE8-7A8A-0E4B-945C-086843C3A14F}"/>
              </a:ext>
            </a:extLst>
          </p:cNvPr>
          <p:cNvSpPr/>
          <p:nvPr/>
        </p:nvSpPr>
        <p:spPr>
          <a:xfrm>
            <a:off x="1956428" y="4214506"/>
            <a:ext cx="2718018" cy="1785104"/>
          </a:xfrm>
          <a:prstGeom prst="rect">
            <a:avLst/>
          </a:prstGeom>
        </p:spPr>
        <p:txBody>
          <a:bodyPr wrap="square">
            <a:spAutoFit/>
          </a:bodyPr>
          <a:lstStyle/>
          <a:p>
            <a:r>
              <a:rPr lang="en-US" sz="2000" b="1" dirty="0">
                <a:solidFill>
                  <a:schemeClr val="accent6">
                    <a:lumMod val="75000"/>
                  </a:schemeClr>
                </a:solidFill>
              </a:rPr>
              <a:t>Digestive Enzymes</a:t>
            </a:r>
            <a:endParaRPr lang="en-US" sz="2000" dirty="0">
              <a:solidFill>
                <a:schemeClr val="accent6">
                  <a:lumMod val="75000"/>
                </a:schemeClr>
              </a:solidFill>
            </a:endParaRPr>
          </a:p>
          <a:p>
            <a:r>
              <a:rPr lang="en-US" dirty="0"/>
              <a:t>Amylase</a:t>
            </a:r>
          </a:p>
          <a:p>
            <a:r>
              <a:rPr lang="en-US" dirty="0"/>
              <a:t>Bile acid-stimulating </a:t>
            </a:r>
          </a:p>
          <a:p>
            <a:r>
              <a:rPr lang="en-US" dirty="0"/>
              <a:t>Bile acid-stimulating lipase</a:t>
            </a:r>
          </a:p>
          <a:p>
            <a:r>
              <a:rPr lang="en-US" dirty="0"/>
              <a:t>Lipoprotein lipase</a:t>
            </a:r>
          </a:p>
          <a:p>
            <a:r>
              <a:rPr lang="en-US" dirty="0"/>
              <a:t>Ribonuclease</a:t>
            </a:r>
          </a:p>
        </p:txBody>
      </p:sp>
      <p:sp>
        <p:nvSpPr>
          <p:cNvPr id="11" name="Rectangle 10">
            <a:extLst>
              <a:ext uri="{FF2B5EF4-FFF2-40B4-BE49-F238E27FC236}">
                <a16:creationId xmlns:a16="http://schemas.microsoft.com/office/drawing/2014/main" id="{F183D5D7-C5B8-1546-9AE4-850D13236586}"/>
              </a:ext>
            </a:extLst>
          </p:cNvPr>
          <p:cNvSpPr/>
          <p:nvPr/>
        </p:nvSpPr>
        <p:spPr>
          <a:xfrm>
            <a:off x="4823471" y="4211901"/>
            <a:ext cx="2948683" cy="1785104"/>
          </a:xfrm>
          <a:prstGeom prst="rect">
            <a:avLst/>
          </a:prstGeom>
        </p:spPr>
        <p:txBody>
          <a:bodyPr wrap="square">
            <a:spAutoFit/>
          </a:bodyPr>
          <a:lstStyle/>
          <a:p>
            <a:r>
              <a:rPr lang="en-US" sz="2000" b="1" dirty="0">
                <a:solidFill>
                  <a:schemeClr val="accent6">
                    <a:lumMod val="75000"/>
                  </a:schemeClr>
                </a:solidFill>
              </a:rPr>
              <a:t>Growth Factors</a:t>
            </a:r>
            <a:endParaRPr lang="en-US" sz="2000" dirty="0">
              <a:solidFill>
                <a:schemeClr val="accent6">
                  <a:lumMod val="75000"/>
                </a:schemeClr>
              </a:solidFill>
            </a:endParaRPr>
          </a:p>
          <a:p>
            <a:r>
              <a:rPr lang="en-US" dirty="0"/>
              <a:t>Epidermal (EGF)</a:t>
            </a:r>
          </a:p>
          <a:p>
            <a:r>
              <a:rPr lang="en-US" dirty="0"/>
              <a:t>Nerve (NGF)</a:t>
            </a:r>
          </a:p>
          <a:p>
            <a:r>
              <a:rPr lang="en-US" dirty="0"/>
              <a:t>Insulin-like (IGF)</a:t>
            </a:r>
          </a:p>
          <a:p>
            <a:r>
              <a:rPr lang="en-US" dirty="0"/>
              <a:t>Transforming (TGF)</a:t>
            </a:r>
          </a:p>
          <a:p>
            <a:r>
              <a:rPr lang="en-US" dirty="0"/>
              <a:t>Polyamines</a:t>
            </a:r>
          </a:p>
        </p:txBody>
      </p:sp>
      <p:sp>
        <p:nvSpPr>
          <p:cNvPr id="12" name="Rectangle 11">
            <a:extLst>
              <a:ext uri="{FF2B5EF4-FFF2-40B4-BE49-F238E27FC236}">
                <a16:creationId xmlns:a16="http://schemas.microsoft.com/office/drawing/2014/main" id="{205ACE85-C01E-C046-B7B3-4211545D5412}"/>
              </a:ext>
            </a:extLst>
          </p:cNvPr>
          <p:cNvSpPr/>
          <p:nvPr/>
        </p:nvSpPr>
        <p:spPr>
          <a:xfrm>
            <a:off x="7363649" y="4214659"/>
            <a:ext cx="1802611" cy="2339102"/>
          </a:xfrm>
          <a:prstGeom prst="rect">
            <a:avLst/>
          </a:prstGeom>
        </p:spPr>
        <p:txBody>
          <a:bodyPr wrap="square">
            <a:spAutoFit/>
          </a:bodyPr>
          <a:lstStyle/>
          <a:p>
            <a:r>
              <a:rPr lang="en-US" sz="2000" b="1" dirty="0">
                <a:solidFill>
                  <a:schemeClr val="accent6">
                    <a:lumMod val="75000"/>
                  </a:schemeClr>
                </a:solidFill>
              </a:rPr>
              <a:t>Others</a:t>
            </a:r>
            <a:endParaRPr lang="en-US" sz="2000" dirty="0">
              <a:solidFill>
                <a:schemeClr val="accent6">
                  <a:lumMod val="75000"/>
                </a:schemeClr>
              </a:solidFill>
            </a:endParaRPr>
          </a:p>
          <a:p>
            <a:r>
              <a:rPr lang="en-US" dirty="0"/>
              <a:t>Lycopene</a:t>
            </a:r>
          </a:p>
          <a:p>
            <a:r>
              <a:rPr lang="en-US" dirty="0"/>
              <a:t>Leptin</a:t>
            </a:r>
          </a:p>
          <a:p>
            <a:r>
              <a:rPr lang="en-US" dirty="0"/>
              <a:t>Lutein</a:t>
            </a:r>
          </a:p>
          <a:p>
            <a:r>
              <a:rPr lang="en-US" dirty="0"/>
              <a:t>DNA &amp; RNA</a:t>
            </a:r>
          </a:p>
          <a:p>
            <a:r>
              <a:rPr lang="en-US" dirty="0"/>
              <a:t>Casomorphins</a:t>
            </a:r>
          </a:p>
          <a:p>
            <a:r>
              <a:rPr lang="en-US" dirty="0"/>
              <a:t>Sleep peptides</a:t>
            </a:r>
          </a:p>
          <a:p>
            <a:r>
              <a:rPr lang="en-US" dirty="0"/>
              <a:t>Stem cells</a:t>
            </a:r>
          </a:p>
        </p:txBody>
      </p:sp>
      <p:sp>
        <p:nvSpPr>
          <p:cNvPr id="13" name="Title 1">
            <a:extLst>
              <a:ext uri="{FF2B5EF4-FFF2-40B4-BE49-F238E27FC236}">
                <a16:creationId xmlns:a16="http://schemas.microsoft.com/office/drawing/2014/main" id="{F3B2A8B1-94AF-446B-B78D-B8D9F22F0DAD}"/>
              </a:ext>
            </a:extLst>
          </p:cNvPr>
          <p:cNvSpPr txBox="1">
            <a:spLocks/>
          </p:cNvSpPr>
          <p:nvPr/>
        </p:nvSpPr>
        <p:spPr>
          <a:xfrm>
            <a:off x="321305" y="399718"/>
            <a:ext cx="11540860" cy="1066800"/>
          </a:xfrm>
          <a:prstGeom prst="rect">
            <a:avLst/>
          </a:prstGeom>
        </p:spPr>
        <p:txBody>
          <a:bodyPr vert="horz" lIns="0" tIns="91440" rIns="0" bIns="0" anchor="t" anchorCtr="0">
            <a:noAutofit/>
          </a:bodyPr>
          <a:lstStyle>
            <a:lvl1pPr algn="l" rtl="0" eaLnBrk="1" latinLnBrk="0" hangingPunct="1">
              <a:spcBef>
                <a:spcPct val="0"/>
              </a:spcBef>
              <a:buNone/>
              <a:defRPr kumimoji="0" sz="3400" kern="1200">
                <a:solidFill>
                  <a:schemeClr val="tx2"/>
                </a:solidFill>
                <a:latin typeface="+mj-lt"/>
                <a:ea typeface="+mj-ea"/>
                <a:cs typeface="+mj-cs"/>
              </a:defRPr>
            </a:lvl1pPr>
          </a:lstStyle>
          <a:p>
            <a:r>
              <a:rPr lang="en-US" dirty="0"/>
              <a:t>Human Milk: A Source of More Life Than We Can Imagine</a:t>
            </a:r>
          </a:p>
        </p:txBody>
      </p:sp>
    </p:spTree>
    <p:extLst>
      <p:ext uri="{BB962C8B-B14F-4D97-AF65-F5344CB8AC3E}">
        <p14:creationId xmlns:p14="http://schemas.microsoft.com/office/powerpoint/2010/main" val="27183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D8BB-D83C-4346-9CED-5FBF3734EF5F}"/>
              </a:ext>
            </a:extLst>
          </p:cNvPr>
          <p:cNvSpPr>
            <a:spLocks noGrp="1"/>
          </p:cNvSpPr>
          <p:nvPr>
            <p:ph type="title"/>
          </p:nvPr>
        </p:nvSpPr>
        <p:spPr/>
        <p:txBody>
          <a:bodyPr/>
          <a:lstStyle/>
          <a:p>
            <a:r>
              <a:rPr lang="en-US" dirty="0"/>
              <a:t>Human Milk: A Source of More Life Than We Can Imagine</a:t>
            </a:r>
          </a:p>
        </p:txBody>
      </p:sp>
      <p:sp>
        <p:nvSpPr>
          <p:cNvPr id="4" name="Slide Number Placeholder 3">
            <a:extLst>
              <a:ext uri="{FF2B5EF4-FFF2-40B4-BE49-F238E27FC236}">
                <a16:creationId xmlns:a16="http://schemas.microsoft.com/office/drawing/2014/main" id="{00294A33-5B93-46DB-965F-B0C5DF389269}"/>
              </a:ext>
            </a:extLst>
          </p:cNvPr>
          <p:cNvSpPr>
            <a:spLocks noGrp="1"/>
          </p:cNvSpPr>
          <p:nvPr>
            <p:ph type="sldNum" sz="quarter" idx="12"/>
          </p:nvPr>
        </p:nvSpPr>
        <p:spPr/>
        <p:txBody>
          <a:bodyPr/>
          <a:lstStyle/>
          <a:p>
            <a:fld id="{401CF334-2D5C-4859-84A6-CA7E6E43FAEB}" type="slidenum">
              <a:rPr lang="en-US" smtClean="0"/>
              <a:t>14</a:t>
            </a:fld>
            <a:endParaRPr lang="en-US"/>
          </a:p>
        </p:txBody>
      </p:sp>
      <p:sp>
        <p:nvSpPr>
          <p:cNvPr id="6" name="Content Placeholder 2">
            <a:extLst>
              <a:ext uri="{FF2B5EF4-FFF2-40B4-BE49-F238E27FC236}">
                <a16:creationId xmlns:a16="http://schemas.microsoft.com/office/drawing/2014/main" id="{C408F6B9-3E1A-479E-AF49-7B962A133D9C}"/>
              </a:ext>
            </a:extLst>
          </p:cNvPr>
          <p:cNvSpPr>
            <a:spLocks noGrp="1"/>
          </p:cNvSpPr>
          <p:nvPr>
            <p:ph idx="1"/>
          </p:nvPr>
        </p:nvSpPr>
        <p:spPr>
          <a:xfrm>
            <a:off x="374043" y="1579642"/>
            <a:ext cx="4750090" cy="4579638"/>
          </a:xfrm>
        </p:spPr>
        <p:txBody>
          <a:bodyPr/>
          <a:lstStyle/>
          <a:p>
            <a:r>
              <a:rPr lang="en-US" b="1" dirty="0"/>
              <a:t>Non-inflamed neonatal bowel</a:t>
            </a:r>
          </a:p>
        </p:txBody>
      </p:sp>
      <p:pic>
        <p:nvPicPr>
          <p:cNvPr id="7" name="Picture 6">
            <a:extLst>
              <a:ext uri="{FF2B5EF4-FFF2-40B4-BE49-F238E27FC236}">
                <a16:creationId xmlns:a16="http://schemas.microsoft.com/office/drawing/2014/main" id="{29148F7E-3CDE-4E38-916E-A0A89B598D24}"/>
              </a:ext>
            </a:extLst>
          </p:cNvPr>
          <p:cNvPicPr>
            <a:picLocks noChangeAspect="1"/>
          </p:cNvPicPr>
          <p:nvPr/>
        </p:nvPicPr>
        <p:blipFill>
          <a:blip r:embed="rId2"/>
          <a:stretch>
            <a:fillRect/>
          </a:stretch>
        </p:blipFill>
        <p:spPr>
          <a:xfrm>
            <a:off x="302907" y="2081100"/>
            <a:ext cx="5899649" cy="3380977"/>
          </a:xfrm>
          <a:prstGeom prst="rect">
            <a:avLst/>
          </a:prstGeom>
        </p:spPr>
      </p:pic>
      <p:sp>
        <p:nvSpPr>
          <p:cNvPr id="8" name="Slide Number Placeholder 5">
            <a:extLst>
              <a:ext uri="{FF2B5EF4-FFF2-40B4-BE49-F238E27FC236}">
                <a16:creationId xmlns:a16="http://schemas.microsoft.com/office/drawing/2014/main" id="{AABB7B2C-CAFF-46F5-9FE8-21B319D268C0}"/>
              </a:ext>
            </a:extLst>
          </p:cNvPr>
          <p:cNvSpPr txBox="1">
            <a:spLocks/>
          </p:cNvSpPr>
          <p:nvPr/>
        </p:nvSpPr>
        <p:spPr bwMode="auto">
          <a:xfrm>
            <a:off x="24768" y="6149718"/>
            <a:ext cx="11458239"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err="1">
                <a:latin typeface="+mn-lt"/>
              </a:rPr>
              <a:t>Groer</a:t>
            </a:r>
            <a:r>
              <a:rPr lang="en-US" altLang="en-US" sz="1200" dirty="0">
                <a:latin typeface="+mn-lt"/>
              </a:rPr>
              <a:t> MW, Miller EM, </a:t>
            </a:r>
            <a:r>
              <a:rPr lang="en-US" altLang="en-US" sz="1200" dirty="0" err="1">
                <a:latin typeface="+mn-lt"/>
              </a:rPr>
              <a:t>D’Agata</a:t>
            </a:r>
            <a:r>
              <a:rPr lang="en-US" altLang="en-US" sz="1200" dirty="0">
                <a:latin typeface="+mn-lt"/>
              </a:rPr>
              <a:t> A, et al. Contributors to dysbiosis in very-low-birth-weight infants. </a:t>
            </a:r>
            <a:r>
              <a:rPr lang="en-US" altLang="en-US" sz="1200" i="1" dirty="0">
                <a:latin typeface="+mn-lt"/>
              </a:rPr>
              <a:t>J </a:t>
            </a:r>
            <a:r>
              <a:rPr lang="en-US" altLang="en-US" sz="1200" i="1" dirty="0" err="1">
                <a:latin typeface="+mn-lt"/>
              </a:rPr>
              <a:t>Obstet</a:t>
            </a:r>
            <a:r>
              <a:rPr lang="en-US" altLang="en-US" sz="1200" i="1" dirty="0">
                <a:latin typeface="+mn-lt"/>
              </a:rPr>
              <a:t> </a:t>
            </a:r>
            <a:r>
              <a:rPr lang="en-US" altLang="en-US" sz="1200" i="1" dirty="0" err="1">
                <a:latin typeface="+mn-lt"/>
              </a:rPr>
              <a:t>Gynecol</a:t>
            </a:r>
            <a:r>
              <a:rPr lang="en-US" altLang="en-US" sz="1200" i="1" dirty="0">
                <a:latin typeface="+mn-lt"/>
              </a:rPr>
              <a:t> Neonatal </a:t>
            </a:r>
            <a:r>
              <a:rPr lang="en-US" altLang="en-US" sz="1200" i="1" dirty="0" err="1">
                <a:latin typeface="+mn-lt"/>
              </a:rPr>
              <a:t>Nurs</a:t>
            </a:r>
            <a:r>
              <a:rPr lang="en-US" altLang="en-US" sz="1200" dirty="0">
                <a:latin typeface="+mn-lt"/>
              </a:rPr>
              <a:t>. 2020;49(3):232-242. doi:10.1016/j.jogn.2020.02.003</a:t>
            </a:r>
          </a:p>
        </p:txBody>
      </p:sp>
      <p:sp>
        <p:nvSpPr>
          <p:cNvPr id="9" name="TextBox 8">
            <a:extLst>
              <a:ext uri="{FF2B5EF4-FFF2-40B4-BE49-F238E27FC236}">
                <a16:creationId xmlns:a16="http://schemas.microsoft.com/office/drawing/2014/main" id="{18DF3152-B1F5-4E19-AFA7-F06F07E0BFF9}"/>
              </a:ext>
            </a:extLst>
          </p:cNvPr>
          <p:cNvSpPr txBox="1"/>
          <p:nvPr/>
        </p:nvSpPr>
        <p:spPr>
          <a:xfrm>
            <a:off x="1120967" y="5532780"/>
            <a:ext cx="4083362" cy="461665"/>
          </a:xfrm>
          <a:prstGeom prst="rect">
            <a:avLst/>
          </a:prstGeom>
          <a:noFill/>
        </p:spPr>
        <p:txBody>
          <a:bodyPr wrap="none" rtlCol="0">
            <a:spAutoFit/>
          </a:bodyPr>
          <a:lstStyle/>
          <a:p>
            <a:r>
              <a:rPr lang="en-US" sz="2400" b="1" dirty="0"/>
              <a:t>Protective Role of Human Milk</a:t>
            </a:r>
          </a:p>
        </p:txBody>
      </p:sp>
      <p:sp>
        <p:nvSpPr>
          <p:cNvPr id="10" name="Content Placeholder 2">
            <a:extLst>
              <a:ext uri="{FF2B5EF4-FFF2-40B4-BE49-F238E27FC236}">
                <a16:creationId xmlns:a16="http://schemas.microsoft.com/office/drawing/2014/main" id="{3B278A33-9D7D-4E45-BE6C-42BFC3CD32CE}"/>
              </a:ext>
            </a:extLst>
          </p:cNvPr>
          <p:cNvSpPr txBox="1">
            <a:spLocks/>
          </p:cNvSpPr>
          <p:nvPr/>
        </p:nvSpPr>
        <p:spPr>
          <a:xfrm>
            <a:off x="6499093" y="1548581"/>
            <a:ext cx="5081588" cy="4769633"/>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658368" indent="-246888"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923544" indent="-219456"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179576" indent="-201168"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389888" indent="-18288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b="1" dirty="0"/>
              <a:t>Inflamed neonatal bowel</a:t>
            </a:r>
          </a:p>
        </p:txBody>
      </p:sp>
      <p:pic>
        <p:nvPicPr>
          <p:cNvPr id="11" name="Content Placeholder 5">
            <a:extLst>
              <a:ext uri="{FF2B5EF4-FFF2-40B4-BE49-F238E27FC236}">
                <a16:creationId xmlns:a16="http://schemas.microsoft.com/office/drawing/2014/main" id="{CFAA3E65-37C5-45E1-BE6F-0A4BFB45E140}"/>
              </a:ext>
            </a:extLst>
          </p:cNvPr>
          <p:cNvPicPr>
            <a:picLocks noChangeAspect="1"/>
          </p:cNvPicPr>
          <p:nvPr/>
        </p:nvPicPr>
        <p:blipFill rotWithShape="1">
          <a:blip r:embed="rId3"/>
          <a:srcRect t="4005"/>
          <a:stretch/>
        </p:blipFill>
        <p:spPr>
          <a:xfrm>
            <a:off x="6396400" y="2098804"/>
            <a:ext cx="5576988" cy="3523494"/>
          </a:xfrm>
          <a:prstGeom prst="rect">
            <a:avLst/>
          </a:prstGeom>
        </p:spPr>
      </p:pic>
      <p:sp>
        <p:nvSpPr>
          <p:cNvPr id="12" name="TextBox 11">
            <a:extLst>
              <a:ext uri="{FF2B5EF4-FFF2-40B4-BE49-F238E27FC236}">
                <a16:creationId xmlns:a16="http://schemas.microsoft.com/office/drawing/2014/main" id="{8FDDBF0F-1184-42BC-AED5-B940B2CEFB5F}"/>
              </a:ext>
            </a:extLst>
          </p:cNvPr>
          <p:cNvSpPr txBox="1"/>
          <p:nvPr/>
        </p:nvSpPr>
        <p:spPr>
          <a:xfrm>
            <a:off x="6853212" y="5568877"/>
            <a:ext cx="4217821" cy="461665"/>
          </a:xfrm>
          <a:prstGeom prst="rect">
            <a:avLst/>
          </a:prstGeom>
          <a:noFill/>
        </p:spPr>
        <p:txBody>
          <a:bodyPr wrap="none" rtlCol="0">
            <a:spAutoFit/>
          </a:bodyPr>
          <a:lstStyle/>
          <a:p>
            <a:r>
              <a:rPr lang="en-US" sz="2400" b="1" dirty="0"/>
              <a:t>Dysbiosis Related Inflammation</a:t>
            </a:r>
          </a:p>
        </p:txBody>
      </p:sp>
    </p:spTree>
    <p:extLst>
      <p:ext uri="{BB962C8B-B14F-4D97-AF65-F5344CB8AC3E}">
        <p14:creationId xmlns:p14="http://schemas.microsoft.com/office/powerpoint/2010/main" val="26517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6473D1-0413-459C-9885-6D9694A8178C}"/>
              </a:ext>
            </a:extLst>
          </p:cNvPr>
          <p:cNvSpPr txBox="1"/>
          <p:nvPr/>
        </p:nvSpPr>
        <p:spPr>
          <a:xfrm>
            <a:off x="-70968" y="6369890"/>
            <a:ext cx="11818364" cy="307777"/>
          </a:xfrm>
          <a:prstGeom prst="rect">
            <a:avLst/>
          </a:prstGeom>
          <a:noFill/>
        </p:spPr>
        <p:txBody>
          <a:bodyPr wrap="none" rtlCol="0">
            <a:spAutoFit/>
          </a:bodyPr>
          <a:lstStyle/>
          <a:p>
            <a:r>
              <a:rPr lang="en-US" sz="1400" dirty="0"/>
              <a:t> Rodríguez, J.M.; Fernández, L.; </a:t>
            </a:r>
            <a:r>
              <a:rPr lang="en-US" sz="1400" dirty="0" err="1"/>
              <a:t>Verhasselt</a:t>
            </a:r>
            <a:r>
              <a:rPr lang="en-US" sz="1400" dirty="0"/>
              <a:t>, V. The Gut-Breast Axis: Programming Health for Life. Nutrients 2021, 13, 606. https://doi. org/10.3390/nu13020606</a:t>
            </a:r>
          </a:p>
        </p:txBody>
      </p:sp>
      <p:sp>
        <p:nvSpPr>
          <p:cNvPr id="10" name="Content Placeholder 4">
            <a:extLst>
              <a:ext uri="{FF2B5EF4-FFF2-40B4-BE49-F238E27FC236}">
                <a16:creationId xmlns:a16="http://schemas.microsoft.com/office/drawing/2014/main" id="{F02911C8-93BA-4D17-AB15-108B91843240}"/>
              </a:ext>
            </a:extLst>
          </p:cNvPr>
          <p:cNvSpPr txBox="1">
            <a:spLocks/>
          </p:cNvSpPr>
          <p:nvPr/>
        </p:nvSpPr>
        <p:spPr>
          <a:xfrm>
            <a:off x="-70968" y="1330482"/>
            <a:ext cx="632737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Gut-Breast Axis</a:t>
            </a:r>
          </a:p>
          <a:p>
            <a:pPr lvl="1"/>
            <a:r>
              <a:rPr lang="en-US" dirty="0"/>
              <a:t>Role in Evolutionary Biology – </a:t>
            </a:r>
            <a:r>
              <a:rPr lang="en-US" b="1" i="1" u="sng" dirty="0">
                <a:solidFill>
                  <a:schemeClr val="accent6">
                    <a:lumMod val="75000"/>
                  </a:schemeClr>
                </a:solidFill>
              </a:rPr>
              <a:t>Immunity</a:t>
            </a:r>
          </a:p>
          <a:p>
            <a:pPr lvl="1"/>
            <a:r>
              <a:rPr lang="en-US" dirty="0"/>
              <a:t>Complex neuroendocrine  system</a:t>
            </a:r>
          </a:p>
          <a:p>
            <a:pPr lvl="2"/>
            <a:r>
              <a:rPr lang="en-US" dirty="0"/>
              <a:t>Maintains</a:t>
            </a:r>
          </a:p>
          <a:p>
            <a:pPr lvl="3"/>
            <a:r>
              <a:rPr lang="en-US" dirty="0"/>
              <a:t>Vast/complex network of nervous,            metabolic, endocrine signals</a:t>
            </a:r>
          </a:p>
          <a:p>
            <a:pPr lvl="3"/>
            <a:r>
              <a:rPr lang="en-US" dirty="0"/>
              <a:t>Enteric neurotransmitters that                    operate in our brain</a:t>
            </a:r>
          </a:p>
          <a:p>
            <a:pPr lvl="3"/>
            <a:r>
              <a:rPr lang="en-US" dirty="0"/>
              <a:t>Constant exchange of information                      the with brain/other organs</a:t>
            </a:r>
          </a:p>
        </p:txBody>
      </p:sp>
      <p:pic>
        <p:nvPicPr>
          <p:cNvPr id="1026" name="Picture 2" descr="That nickname | The Legal Genealogist">
            <a:extLst>
              <a:ext uri="{FF2B5EF4-FFF2-40B4-BE49-F238E27FC236}">
                <a16:creationId xmlns:a16="http://schemas.microsoft.com/office/drawing/2014/main" id="{5BFCD930-A188-40A5-9C79-84B51CFC7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302" y="2576467"/>
            <a:ext cx="4222218" cy="2722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utrients 13 00606 g001 550">
            <a:extLst>
              <a:ext uri="{FF2B5EF4-FFF2-40B4-BE49-F238E27FC236}">
                <a16:creationId xmlns:a16="http://schemas.microsoft.com/office/drawing/2014/main" id="{42561336-18B8-4A90-978B-00DA842F6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355" y="1992070"/>
            <a:ext cx="5195117" cy="364338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2" name="Content Placeholder 3">
            <a:extLst>
              <a:ext uri="{FF2B5EF4-FFF2-40B4-BE49-F238E27FC236}">
                <a16:creationId xmlns:a16="http://schemas.microsoft.com/office/drawing/2014/main" id="{B2B5214E-F5B0-4709-A8A4-5FE7A09020BF}"/>
              </a:ext>
            </a:extLst>
          </p:cNvPr>
          <p:cNvPicPr>
            <a:picLocks noGrp="1" noChangeAspect="1"/>
          </p:cNvPicPr>
          <p:nvPr>
            <p:ph idx="1"/>
          </p:nvPr>
        </p:nvPicPr>
        <p:blipFill rotWithShape="1">
          <a:blip r:embed="rId5"/>
          <a:srcRect l="5433" t="21095" r="51551" b="9748"/>
          <a:stretch/>
        </p:blipFill>
        <p:spPr>
          <a:xfrm>
            <a:off x="321305" y="4759845"/>
            <a:ext cx="1341993" cy="1247012"/>
          </a:xfrm>
          <a:prstGeom prst="rect">
            <a:avLst/>
          </a:prstGeom>
          <a:ln>
            <a:solidFill>
              <a:schemeClr val="tx1">
                <a:lumMod val="50000"/>
                <a:lumOff val="50000"/>
              </a:schemeClr>
            </a:solidFill>
          </a:ln>
        </p:spPr>
      </p:pic>
      <p:sp>
        <p:nvSpPr>
          <p:cNvPr id="2" name="TextBox 1">
            <a:extLst>
              <a:ext uri="{FF2B5EF4-FFF2-40B4-BE49-F238E27FC236}">
                <a16:creationId xmlns:a16="http://schemas.microsoft.com/office/drawing/2014/main" id="{BA905611-7B7B-43C1-904A-7740B9252772}"/>
              </a:ext>
            </a:extLst>
          </p:cNvPr>
          <p:cNvSpPr txBox="1"/>
          <p:nvPr/>
        </p:nvSpPr>
        <p:spPr>
          <a:xfrm>
            <a:off x="1825640" y="5013341"/>
            <a:ext cx="3735574" cy="830997"/>
          </a:xfrm>
          <a:prstGeom prst="rect">
            <a:avLst/>
          </a:prstGeom>
          <a:solidFill>
            <a:srgbClr val="FFFFCC"/>
          </a:solidFill>
          <a:ln>
            <a:solidFill>
              <a:schemeClr val="tx1">
                <a:lumMod val="50000"/>
                <a:lumOff val="50000"/>
              </a:schemeClr>
            </a:solidFill>
          </a:ln>
        </p:spPr>
        <p:txBody>
          <a:bodyPr wrap="none" rtlCol="0">
            <a:spAutoFit/>
          </a:bodyPr>
          <a:lstStyle/>
          <a:p>
            <a:pPr marL="285750" indent="-285750">
              <a:buFont typeface="Wingdings" panose="05000000000000000000" pitchFamily="2" charset="2"/>
              <a:buChar char="ü"/>
            </a:pPr>
            <a:r>
              <a:rPr lang="en-US" sz="1600" dirty="0"/>
              <a:t>Monitors/samples enteric environment</a:t>
            </a:r>
          </a:p>
          <a:p>
            <a:pPr marL="285750" indent="-285750">
              <a:buFont typeface="Wingdings" panose="05000000000000000000" pitchFamily="2" charset="2"/>
              <a:buChar char="ü"/>
            </a:pPr>
            <a:r>
              <a:rPr lang="en-US" sz="1600" dirty="0"/>
              <a:t>Responds to antigens</a:t>
            </a:r>
          </a:p>
          <a:p>
            <a:pPr marL="285750" indent="-285750">
              <a:buFont typeface="Wingdings" panose="05000000000000000000" pitchFamily="2" charset="2"/>
              <a:buChar char="ü"/>
            </a:pPr>
            <a:r>
              <a:rPr lang="en-US" sz="1600" dirty="0"/>
              <a:t>Controls/eliminates pathogens</a:t>
            </a:r>
          </a:p>
        </p:txBody>
      </p:sp>
      <p:sp>
        <p:nvSpPr>
          <p:cNvPr id="3" name="TextBox 2">
            <a:extLst>
              <a:ext uri="{FF2B5EF4-FFF2-40B4-BE49-F238E27FC236}">
                <a16:creationId xmlns:a16="http://schemas.microsoft.com/office/drawing/2014/main" id="{A4E49048-80B7-4F14-8953-B86A5C781538}"/>
              </a:ext>
            </a:extLst>
          </p:cNvPr>
          <p:cNvSpPr txBox="1"/>
          <p:nvPr/>
        </p:nvSpPr>
        <p:spPr>
          <a:xfrm>
            <a:off x="6648676" y="1436029"/>
            <a:ext cx="4620560" cy="738664"/>
          </a:xfrm>
          <a:prstGeom prst="rect">
            <a:avLst/>
          </a:prstGeom>
          <a:noFill/>
        </p:spPr>
        <p:txBody>
          <a:bodyPr wrap="none" rtlCol="0">
            <a:spAutoFit/>
          </a:bodyPr>
          <a:lstStyle/>
          <a:p>
            <a:r>
              <a:rPr lang="en-US" sz="2400" b="1" i="1" dirty="0">
                <a:solidFill>
                  <a:schemeClr val="accent6">
                    <a:lumMod val="75000"/>
                  </a:schemeClr>
                </a:solidFill>
              </a:rPr>
              <a:t>“Keystone” of the Immune System</a:t>
            </a:r>
          </a:p>
          <a:p>
            <a:endParaRPr lang="en-US" dirty="0"/>
          </a:p>
        </p:txBody>
      </p:sp>
      <p:sp>
        <p:nvSpPr>
          <p:cNvPr id="5" name="Title 4">
            <a:extLst>
              <a:ext uri="{FF2B5EF4-FFF2-40B4-BE49-F238E27FC236}">
                <a16:creationId xmlns:a16="http://schemas.microsoft.com/office/drawing/2014/main" id="{CBF3045A-47E3-4F15-B268-68AAAAD4C0A0}"/>
              </a:ext>
            </a:extLst>
          </p:cNvPr>
          <p:cNvSpPr>
            <a:spLocks noGrp="1"/>
          </p:cNvSpPr>
          <p:nvPr>
            <p:ph type="title"/>
          </p:nvPr>
        </p:nvSpPr>
        <p:spPr/>
        <p:txBody>
          <a:bodyPr/>
          <a:lstStyle/>
          <a:p>
            <a:r>
              <a:rPr lang="en-US" dirty="0"/>
              <a:t>Human Milk: A Source of More Life Than We Can Imagine</a:t>
            </a:r>
          </a:p>
        </p:txBody>
      </p:sp>
      <p:sp>
        <p:nvSpPr>
          <p:cNvPr id="13" name="TextBox 12">
            <a:extLst>
              <a:ext uri="{FF2B5EF4-FFF2-40B4-BE49-F238E27FC236}">
                <a16:creationId xmlns:a16="http://schemas.microsoft.com/office/drawing/2014/main" id="{412A1869-D09F-4E34-8141-5BE13F1AC824}"/>
              </a:ext>
            </a:extLst>
          </p:cNvPr>
          <p:cNvSpPr txBox="1"/>
          <p:nvPr/>
        </p:nvSpPr>
        <p:spPr>
          <a:xfrm>
            <a:off x="6096000" y="5701092"/>
            <a:ext cx="6138609" cy="338554"/>
          </a:xfrm>
          <a:prstGeom prst="rect">
            <a:avLst/>
          </a:prstGeom>
          <a:noFill/>
        </p:spPr>
        <p:txBody>
          <a:bodyPr wrap="square" rtlCol="0">
            <a:spAutoFit/>
          </a:bodyPr>
          <a:lstStyle/>
          <a:p>
            <a:r>
              <a:rPr lang="en-US" sz="1600" b="1" i="1" dirty="0">
                <a:solidFill>
                  <a:schemeClr val="accent6">
                    <a:lumMod val="75000"/>
                  </a:schemeClr>
                </a:solidFill>
              </a:rPr>
              <a:t>“Central stone at the summit of an arch, locking the whole together”</a:t>
            </a:r>
            <a:endParaRPr lang="en-US" sz="1600" dirty="0"/>
          </a:p>
        </p:txBody>
      </p:sp>
    </p:spTree>
    <p:extLst>
      <p:ext uri="{BB962C8B-B14F-4D97-AF65-F5344CB8AC3E}">
        <p14:creationId xmlns:p14="http://schemas.microsoft.com/office/powerpoint/2010/main" val="43636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83F13-D00D-41CB-A2A9-01A25067EEBA}"/>
              </a:ext>
            </a:extLst>
          </p:cNvPr>
          <p:cNvSpPr>
            <a:spLocks noGrp="1"/>
          </p:cNvSpPr>
          <p:nvPr>
            <p:ph idx="1"/>
          </p:nvPr>
        </p:nvSpPr>
        <p:spPr>
          <a:xfrm>
            <a:off x="71857" y="1799976"/>
            <a:ext cx="4679752" cy="4351338"/>
          </a:xfrm>
        </p:spPr>
        <p:txBody>
          <a:bodyPr/>
          <a:lstStyle/>
          <a:p>
            <a:r>
              <a:rPr lang="en-US" b="1" dirty="0"/>
              <a:t>Gut Mucosal Tissue</a:t>
            </a:r>
          </a:p>
          <a:p>
            <a:pPr lvl="1"/>
            <a:r>
              <a:rPr lang="en-US" dirty="0"/>
              <a:t>Seen primarily as  the                          “conduit” for nutrition</a:t>
            </a:r>
          </a:p>
          <a:p>
            <a:pPr lvl="1"/>
            <a:r>
              <a:rPr lang="en-US" dirty="0"/>
              <a:t>Potential for both </a:t>
            </a:r>
            <a:r>
              <a:rPr lang="en-US" b="1" i="1" dirty="0">
                <a:solidFill>
                  <a:srgbClr val="FF6600"/>
                </a:solidFill>
              </a:rPr>
              <a:t>PRO</a:t>
            </a:r>
            <a:r>
              <a:rPr lang="en-US" b="1" i="1" dirty="0"/>
              <a:t>/</a:t>
            </a:r>
            <a:r>
              <a:rPr lang="en-US" b="1" i="1" dirty="0">
                <a:solidFill>
                  <a:schemeClr val="accent6">
                    <a:lumMod val="75000"/>
                  </a:schemeClr>
                </a:solidFill>
              </a:rPr>
              <a:t>ANTI</a:t>
            </a:r>
            <a:r>
              <a:rPr lang="en-US" dirty="0"/>
              <a:t> inflammatory activity</a:t>
            </a:r>
          </a:p>
          <a:p>
            <a:pPr lvl="1"/>
            <a:r>
              <a:rPr lang="en-US" dirty="0"/>
              <a:t>Emerging microbiome</a:t>
            </a:r>
          </a:p>
          <a:p>
            <a:pPr lvl="1"/>
            <a:r>
              <a:rPr lang="en-US" dirty="0"/>
              <a:t>Largest interface with “other”</a:t>
            </a:r>
          </a:p>
          <a:p>
            <a:pPr lvl="1"/>
            <a:r>
              <a:rPr lang="en-US" b="1" i="1" dirty="0">
                <a:solidFill>
                  <a:schemeClr val="accent6">
                    <a:lumMod val="75000"/>
                  </a:schemeClr>
                </a:solidFill>
              </a:rPr>
              <a:t>“Global Immunologic Organ”</a:t>
            </a:r>
          </a:p>
          <a:p>
            <a:pPr lvl="1"/>
            <a:endParaRPr lang="en-US" dirty="0">
              <a:solidFill>
                <a:schemeClr val="accent6">
                  <a:lumMod val="75000"/>
                </a:schemeClr>
              </a:solidFill>
            </a:endParaRPr>
          </a:p>
          <a:p>
            <a:pPr lvl="1"/>
            <a:endParaRPr lang="en-US" dirty="0"/>
          </a:p>
          <a:p>
            <a:pPr lvl="1"/>
            <a:endParaRPr lang="en-US" dirty="0"/>
          </a:p>
        </p:txBody>
      </p:sp>
      <p:sp>
        <p:nvSpPr>
          <p:cNvPr id="6" name="Content Placeholder 4">
            <a:extLst>
              <a:ext uri="{FF2B5EF4-FFF2-40B4-BE49-F238E27FC236}">
                <a16:creationId xmlns:a16="http://schemas.microsoft.com/office/drawing/2014/main" id="{C8986C46-0785-4E82-8B76-6E76A9247EC4}"/>
              </a:ext>
            </a:extLst>
          </p:cNvPr>
          <p:cNvSpPr txBox="1">
            <a:spLocks/>
          </p:cNvSpPr>
          <p:nvPr/>
        </p:nvSpPr>
        <p:spPr>
          <a:xfrm>
            <a:off x="7530112" y="1648044"/>
            <a:ext cx="5634652" cy="4655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A</a:t>
            </a:r>
            <a:r>
              <a:rPr lang="en-US" sz="2400" b="1" dirty="0"/>
              <a:t>xes/Functional Connections </a:t>
            </a:r>
          </a:p>
          <a:p>
            <a:pPr lvl="2"/>
            <a:r>
              <a:rPr lang="en-US" sz="2200" dirty="0"/>
              <a:t>Gut-brain axis </a:t>
            </a:r>
          </a:p>
          <a:p>
            <a:pPr lvl="2"/>
            <a:r>
              <a:rPr lang="en-US" sz="2200" dirty="0"/>
              <a:t>Gut-liver axis </a:t>
            </a:r>
          </a:p>
          <a:p>
            <a:pPr lvl="2"/>
            <a:r>
              <a:rPr lang="en-US" sz="2200" dirty="0"/>
              <a:t>Gut-kidney axis </a:t>
            </a:r>
          </a:p>
          <a:p>
            <a:pPr lvl="2"/>
            <a:r>
              <a:rPr lang="en-US" sz="2200" dirty="0"/>
              <a:t>Gut-skin axis </a:t>
            </a:r>
          </a:p>
          <a:p>
            <a:pPr lvl="2"/>
            <a:r>
              <a:rPr lang="en-US" sz="2200" dirty="0"/>
              <a:t>Gut-joint axis </a:t>
            </a:r>
          </a:p>
          <a:p>
            <a:pPr lvl="2"/>
            <a:r>
              <a:rPr lang="en-US" sz="2200" dirty="0"/>
              <a:t>Gut-bone axis </a:t>
            </a:r>
          </a:p>
          <a:p>
            <a:pPr lvl="2"/>
            <a:r>
              <a:rPr lang="en-US" sz="2200" dirty="0"/>
              <a:t>Gut-heart axis </a:t>
            </a:r>
          </a:p>
          <a:p>
            <a:pPr lvl="2"/>
            <a:r>
              <a:rPr lang="en-US" sz="2200" dirty="0"/>
              <a:t>Gut-spleen axis </a:t>
            </a:r>
          </a:p>
          <a:p>
            <a:pPr lvl="2"/>
            <a:r>
              <a:rPr lang="en-US" sz="2200" dirty="0"/>
              <a:t>Gut-pancreas axis</a:t>
            </a:r>
          </a:p>
          <a:p>
            <a:pPr lvl="2"/>
            <a:r>
              <a:rPr lang="en-US" sz="2200" dirty="0"/>
              <a:t>Gut-eye axis </a:t>
            </a:r>
          </a:p>
          <a:p>
            <a:pPr lvl="2"/>
            <a:r>
              <a:rPr lang="en-US" sz="2200" b="1" i="1" dirty="0">
                <a:solidFill>
                  <a:schemeClr val="accent6">
                    <a:lumMod val="75000"/>
                  </a:schemeClr>
                </a:solidFill>
              </a:rPr>
              <a:t>Gut-Breast Axis</a:t>
            </a:r>
          </a:p>
        </p:txBody>
      </p:sp>
      <p:sp>
        <p:nvSpPr>
          <p:cNvPr id="9" name="TextBox 8">
            <a:extLst>
              <a:ext uri="{FF2B5EF4-FFF2-40B4-BE49-F238E27FC236}">
                <a16:creationId xmlns:a16="http://schemas.microsoft.com/office/drawing/2014/main" id="{20D61454-7E27-4144-B34F-085AA320BAB0}"/>
              </a:ext>
            </a:extLst>
          </p:cNvPr>
          <p:cNvSpPr txBox="1"/>
          <p:nvPr/>
        </p:nvSpPr>
        <p:spPr>
          <a:xfrm>
            <a:off x="165630" y="6382630"/>
            <a:ext cx="11696535" cy="307777"/>
          </a:xfrm>
          <a:prstGeom prst="rect">
            <a:avLst/>
          </a:prstGeom>
          <a:noFill/>
        </p:spPr>
        <p:txBody>
          <a:bodyPr wrap="none" rtlCol="0">
            <a:spAutoFit/>
          </a:bodyPr>
          <a:lstStyle/>
          <a:p>
            <a:r>
              <a:rPr lang="en-US" sz="1400" dirty="0"/>
              <a:t>Rodríguez, J.M.; Fernández, L.; </a:t>
            </a:r>
            <a:r>
              <a:rPr lang="en-US" sz="1400" dirty="0" err="1"/>
              <a:t>Verhasselt</a:t>
            </a:r>
            <a:r>
              <a:rPr lang="en-US" sz="1400" dirty="0"/>
              <a:t>, V. The Gut-Breast Axis: Programming Health for Life. Nutrients 2021, 13, 606. https://doi. org/10.3390/nu13020606</a:t>
            </a:r>
          </a:p>
        </p:txBody>
      </p:sp>
      <p:sp>
        <p:nvSpPr>
          <p:cNvPr id="8" name="Title 1">
            <a:extLst>
              <a:ext uri="{FF2B5EF4-FFF2-40B4-BE49-F238E27FC236}">
                <a16:creationId xmlns:a16="http://schemas.microsoft.com/office/drawing/2014/main" id="{938A3DE8-2406-425D-9579-A00A26FE61E4}"/>
              </a:ext>
            </a:extLst>
          </p:cNvPr>
          <p:cNvSpPr>
            <a:spLocks noGrp="1"/>
          </p:cNvSpPr>
          <p:nvPr>
            <p:ph type="title"/>
          </p:nvPr>
        </p:nvSpPr>
        <p:spPr>
          <a:xfrm>
            <a:off x="321305" y="399718"/>
            <a:ext cx="11540860" cy="1066800"/>
          </a:xfrm>
        </p:spPr>
        <p:txBody>
          <a:bodyPr/>
          <a:lstStyle/>
          <a:p>
            <a:r>
              <a:rPr lang="en-US" sz="3200" dirty="0"/>
              <a:t>Human Milk: A Source of More Life Than We Can Imagine</a:t>
            </a:r>
            <a:br>
              <a:rPr lang="en-US" sz="3200" dirty="0"/>
            </a:br>
            <a:endParaRPr lang="en-US" dirty="0"/>
          </a:p>
        </p:txBody>
      </p:sp>
      <p:pic>
        <p:nvPicPr>
          <p:cNvPr id="11" name="Picture 2">
            <a:extLst>
              <a:ext uri="{FF2B5EF4-FFF2-40B4-BE49-F238E27FC236}">
                <a16:creationId xmlns:a16="http://schemas.microsoft.com/office/drawing/2014/main" id="{118E80DB-3FDE-49C0-9DD8-20337F3C6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46" t="5426" r="25857" b="14513"/>
          <a:stretch/>
        </p:blipFill>
        <p:spPr bwMode="auto">
          <a:xfrm>
            <a:off x="4432348" y="2367383"/>
            <a:ext cx="3717275" cy="311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75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980BC-E70D-421C-978A-DEFF7E144078}"/>
              </a:ext>
            </a:extLst>
          </p:cNvPr>
          <p:cNvSpPr>
            <a:spLocks noGrp="1"/>
          </p:cNvSpPr>
          <p:nvPr>
            <p:ph idx="1"/>
          </p:nvPr>
        </p:nvSpPr>
        <p:spPr>
          <a:xfrm>
            <a:off x="203386" y="1815673"/>
            <a:ext cx="11455724" cy="4325112"/>
          </a:xfrm>
        </p:spPr>
        <p:txBody>
          <a:bodyPr>
            <a:normAutofit/>
          </a:bodyPr>
          <a:lstStyle/>
          <a:p>
            <a:pPr marL="109728" indent="0">
              <a:buNone/>
            </a:pPr>
            <a:r>
              <a:rPr lang="en-US" b="1" dirty="0"/>
              <a:t>T</a:t>
            </a:r>
            <a:r>
              <a:rPr lang="en-US" b="1" dirty="0">
                <a:effectLst/>
              </a:rPr>
              <a:t>he Four “Biologics</a:t>
            </a:r>
            <a:r>
              <a:rPr lang="en-US" b="1" dirty="0"/>
              <a:t>”</a:t>
            </a:r>
            <a:r>
              <a:rPr lang="en-US" b="1" dirty="0">
                <a:effectLst/>
              </a:rPr>
              <a:t> or “Immunizations” or “Benefits” or “Continuums”  of Human Milk</a:t>
            </a:r>
          </a:p>
          <a:p>
            <a:pPr lvl="1"/>
            <a:endParaRPr lang="en-US" sz="2400" b="1" dirty="0">
              <a:effectLst/>
            </a:endParaRPr>
          </a:p>
        </p:txBody>
      </p:sp>
      <p:pic>
        <p:nvPicPr>
          <p:cNvPr id="5" name="Picture 4">
            <a:extLst>
              <a:ext uri="{FF2B5EF4-FFF2-40B4-BE49-F238E27FC236}">
                <a16:creationId xmlns:a16="http://schemas.microsoft.com/office/drawing/2014/main" id="{97560642-078D-4102-986B-B4E2BB7F2C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4591" y="2475985"/>
            <a:ext cx="2248899" cy="2359262"/>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7C1809AF-3AB1-41EF-B8E1-3319B9681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7830" y="2475985"/>
            <a:ext cx="2266837" cy="2359262"/>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6E3B0872-AD79-48E0-82A9-7F16A337AD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414" y="2475985"/>
            <a:ext cx="2266837" cy="235926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A1399DFF-7F15-4E6D-833E-CB4089B75B81}"/>
              </a:ext>
            </a:extLst>
          </p:cNvPr>
          <p:cNvSpPr txBox="1"/>
          <p:nvPr/>
        </p:nvSpPr>
        <p:spPr>
          <a:xfrm>
            <a:off x="452725" y="5204018"/>
            <a:ext cx="1668214" cy="461665"/>
          </a:xfrm>
          <a:prstGeom prst="rect">
            <a:avLst/>
          </a:prstGeom>
          <a:noFill/>
        </p:spPr>
        <p:txBody>
          <a:bodyPr wrap="none" rtlCol="0">
            <a:spAutoFit/>
          </a:bodyPr>
          <a:lstStyle/>
          <a:p>
            <a:r>
              <a:rPr lang="en-US" sz="2400" b="1" dirty="0"/>
              <a:t>Womb Milk</a:t>
            </a:r>
          </a:p>
        </p:txBody>
      </p:sp>
      <p:sp>
        <p:nvSpPr>
          <p:cNvPr id="13" name="TextBox 12">
            <a:extLst>
              <a:ext uri="{FF2B5EF4-FFF2-40B4-BE49-F238E27FC236}">
                <a16:creationId xmlns:a16="http://schemas.microsoft.com/office/drawing/2014/main" id="{DC1F3FC4-740A-4213-8C44-8F021AAABB1A}"/>
              </a:ext>
            </a:extLst>
          </p:cNvPr>
          <p:cNvSpPr txBox="1"/>
          <p:nvPr/>
        </p:nvSpPr>
        <p:spPr>
          <a:xfrm>
            <a:off x="2594981" y="5204018"/>
            <a:ext cx="2028119" cy="461665"/>
          </a:xfrm>
          <a:prstGeom prst="rect">
            <a:avLst/>
          </a:prstGeom>
          <a:noFill/>
        </p:spPr>
        <p:txBody>
          <a:bodyPr wrap="none" rtlCol="0">
            <a:spAutoFit/>
          </a:bodyPr>
          <a:lstStyle/>
          <a:p>
            <a:r>
              <a:rPr lang="en-US" sz="2400" b="1" dirty="0"/>
              <a:t>Amniotic Fluid</a:t>
            </a:r>
          </a:p>
        </p:txBody>
      </p:sp>
      <p:sp>
        <p:nvSpPr>
          <p:cNvPr id="14" name="TextBox 13">
            <a:extLst>
              <a:ext uri="{FF2B5EF4-FFF2-40B4-BE49-F238E27FC236}">
                <a16:creationId xmlns:a16="http://schemas.microsoft.com/office/drawing/2014/main" id="{8C6167DA-C3EB-43EC-B704-A793A59A0E26}"/>
              </a:ext>
            </a:extLst>
          </p:cNvPr>
          <p:cNvSpPr txBox="1"/>
          <p:nvPr/>
        </p:nvSpPr>
        <p:spPr>
          <a:xfrm>
            <a:off x="5178606" y="5204018"/>
            <a:ext cx="1505284" cy="461665"/>
          </a:xfrm>
          <a:prstGeom prst="rect">
            <a:avLst/>
          </a:prstGeom>
          <a:noFill/>
        </p:spPr>
        <p:txBody>
          <a:bodyPr wrap="none" rtlCol="0">
            <a:spAutoFit/>
          </a:bodyPr>
          <a:lstStyle/>
          <a:p>
            <a:r>
              <a:rPr lang="en-US" sz="2400" b="1" dirty="0"/>
              <a:t>Colostrum</a:t>
            </a:r>
          </a:p>
        </p:txBody>
      </p:sp>
      <p:sp>
        <p:nvSpPr>
          <p:cNvPr id="15" name="TextBox 14">
            <a:extLst>
              <a:ext uri="{FF2B5EF4-FFF2-40B4-BE49-F238E27FC236}">
                <a16:creationId xmlns:a16="http://schemas.microsoft.com/office/drawing/2014/main" id="{6F07D7A8-685A-4F24-9824-C46ACAD2ACD9}"/>
              </a:ext>
            </a:extLst>
          </p:cNvPr>
          <p:cNvSpPr txBox="1"/>
          <p:nvPr/>
        </p:nvSpPr>
        <p:spPr>
          <a:xfrm>
            <a:off x="7568922" y="5204018"/>
            <a:ext cx="1546705" cy="461665"/>
          </a:xfrm>
          <a:prstGeom prst="rect">
            <a:avLst/>
          </a:prstGeom>
          <a:noFill/>
        </p:spPr>
        <p:txBody>
          <a:bodyPr wrap="none" rtlCol="0">
            <a:spAutoFit/>
          </a:bodyPr>
          <a:lstStyle/>
          <a:p>
            <a:r>
              <a:rPr lang="en-US" sz="2400" b="1" dirty="0"/>
              <a:t>Breastmilk</a:t>
            </a:r>
          </a:p>
        </p:txBody>
      </p:sp>
      <p:pic>
        <p:nvPicPr>
          <p:cNvPr id="17" name="Picture 16" descr="A picture containing bed, indoor, person, laying&#10;&#10;Description automatically generated">
            <a:extLst>
              <a:ext uri="{FF2B5EF4-FFF2-40B4-BE49-F238E27FC236}">
                <a16:creationId xmlns:a16="http://schemas.microsoft.com/office/drawing/2014/main" id="{AE25F06D-BECB-4BC4-9BB7-D2FA99E70C3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4457" y="2475986"/>
            <a:ext cx="2375634" cy="2359261"/>
          </a:xfrm>
          <a:prstGeom prst="rect">
            <a:avLst/>
          </a:prstGeom>
        </p:spPr>
      </p:pic>
      <p:sp>
        <p:nvSpPr>
          <p:cNvPr id="2" name="Slide Number Placeholder 1">
            <a:extLst>
              <a:ext uri="{FF2B5EF4-FFF2-40B4-BE49-F238E27FC236}">
                <a16:creationId xmlns:a16="http://schemas.microsoft.com/office/drawing/2014/main" id="{F301387A-C5E7-47CD-94A9-E4AEDFBAA075}"/>
              </a:ext>
            </a:extLst>
          </p:cNvPr>
          <p:cNvSpPr>
            <a:spLocks noGrp="1"/>
          </p:cNvSpPr>
          <p:nvPr>
            <p:ph type="sldNum" sz="quarter" idx="12"/>
          </p:nvPr>
        </p:nvSpPr>
        <p:spPr/>
        <p:txBody>
          <a:bodyPr/>
          <a:lstStyle/>
          <a:p>
            <a:fld id="{401CF334-2D5C-4859-84A6-CA7E6E43FAEB}" type="slidenum">
              <a:rPr lang="en-US" smtClean="0"/>
              <a:t>17</a:t>
            </a:fld>
            <a:endParaRPr lang="en-US" dirty="0"/>
          </a:p>
        </p:txBody>
      </p:sp>
      <p:sp>
        <p:nvSpPr>
          <p:cNvPr id="18" name="Title 9">
            <a:extLst>
              <a:ext uri="{FF2B5EF4-FFF2-40B4-BE49-F238E27FC236}">
                <a16:creationId xmlns:a16="http://schemas.microsoft.com/office/drawing/2014/main" id="{8D57C4EC-9ACB-4506-8912-61D0C754DCFE}"/>
              </a:ext>
            </a:extLst>
          </p:cNvPr>
          <p:cNvSpPr>
            <a:spLocks noGrp="1"/>
          </p:cNvSpPr>
          <p:nvPr>
            <p:ph type="title"/>
          </p:nvPr>
        </p:nvSpPr>
        <p:spPr>
          <a:xfrm>
            <a:off x="321305" y="399718"/>
            <a:ext cx="11540860" cy="1066800"/>
          </a:xfrm>
        </p:spPr>
        <p:txBody>
          <a:bodyPr/>
          <a:lstStyle/>
          <a:p>
            <a:r>
              <a:rPr lang="en-US" dirty="0"/>
              <a:t>Human Milk: A Source of More Life Than We Can Imagine</a:t>
            </a:r>
          </a:p>
        </p:txBody>
      </p:sp>
      <p:sp>
        <p:nvSpPr>
          <p:cNvPr id="16" name="TextBox 15">
            <a:extLst>
              <a:ext uri="{FF2B5EF4-FFF2-40B4-BE49-F238E27FC236}">
                <a16:creationId xmlns:a16="http://schemas.microsoft.com/office/drawing/2014/main" id="{DD37344D-D630-4EE8-AE2F-4F3465C87BF2}"/>
              </a:ext>
            </a:extLst>
          </p:cNvPr>
          <p:cNvSpPr txBox="1"/>
          <p:nvPr/>
        </p:nvSpPr>
        <p:spPr>
          <a:xfrm>
            <a:off x="10339592" y="5204018"/>
            <a:ext cx="930063" cy="461665"/>
          </a:xfrm>
          <a:prstGeom prst="rect">
            <a:avLst/>
          </a:prstGeom>
          <a:noFill/>
        </p:spPr>
        <p:txBody>
          <a:bodyPr wrap="none" rtlCol="0">
            <a:spAutoFit/>
          </a:bodyPr>
          <a:lstStyle/>
          <a:p>
            <a:r>
              <a:rPr lang="en-US" sz="2400" b="1" dirty="0"/>
              <a:t>Other</a:t>
            </a:r>
          </a:p>
        </p:txBody>
      </p:sp>
      <p:pic>
        <p:nvPicPr>
          <p:cNvPr id="19" name="Picture 2" descr="Announcing Plays Well With Others, a new podcast about the Art and Science  of Collaboration - Creative Commons">
            <a:extLst>
              <a:ext uri="{FF2B5EF4-FFF2-40B4-BE49-F238E27FC236}">
                <a16:creationId xmlns:a16="http://schemas.microsoft.com/office/drawing/2014/main" id="{600D6EDA-08C6-4011-94FF-C5634A008987}"/>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619881" y="2475985"/>
            <a:ext cx="2369484" cy="2359261"/>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89C67DBB-541C-47CD-80A6-D89AAD0E8A21}"/>
              </a:ext>
            </a:extLst>
          </p:cNvPr>
          <p:cNvSpPr/>
          <p:nvPr/>
        </p:nvSpPr>
        <p:spPr>
          <a:xfrm>
            <a:off x="321305" y="5656153"/>
            <a:ext cx="10972800" cy="4846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A15F462-FBB8-49E5-8757-B01741281E3D}"/>
              </a:ext>
            </a:extLst>
          </p:cNvPr>
          <p:cNvCxnSpPr>
            <a:cxnSpLocks/>
          </p:cNvCxnSpPr>
          <p:nvPr/>
        </p:nvCxnSpPr>
        <p:spPr>
          <a:xfrm>
            <a:off x="10660011" y="4221875"/>
            <a:ext cx="1119533" cy="0"/>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10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8AD6-70C0-4AAE-B5F5-67F128C1DA77}"/>
              </a:ext>
            </a:extLst>
          </p:cNvPr>
          <p:cNvSpPr>
            <a:spLocks noGrp="1"/>
          </p:cNvSpPr>
          <p:nvPr>
            <p:ph type="title"/>
          </p:nvPr>
        </p:nvSpPr>
        <p:spPr/>
        <p:txBody>
          <a:bodyPr/>
          <a:lstStyle/>
          <a:p>
            <a:r>
              <a:rPr lang="en-US" dirty="0"/>
              <a:t>Human Milk: A Source of More Life Than We Can Imagine</a:t>
            </a:r>
          </a:p>
        </p:txBody>
      </p:sp>
      <p:sp>
        <p:nvSpPr>
          <p:cNvPr id="4" name="Slide Number Placeholder 3">
            <a:extLst>
              <a:ext uri="{FF2B5EF4-FFF2-40B4-BE49-F238E27FC236}">
                <a16:creationId xmlns:a16="http://schemas.microsoft.com/office/drawing/2014/main" id="{676BBF80-F01A-4E2F-9522-8C674DDC563D}"/>
              </a:ext>
            </a:extLst>
          </p:cNvPr>
          <p:cNvSpPr>
            <a:spLocks noGrp="1"/>
          </p:cNvSpPr>
          <p:nvPr>
            <p:ph type="sldNum" sz="quarter" idx="12"/>
          </p:nvPr>
        </p:nvSpPr>
        <p:spPr/>
        <p:txBody>
          <a:bodyPr/>
          <a:lstStyle/>
          <a:p>
            <a:fld id="{401CF334-2D5C-4859-84A6-CA7E6E43FAEB}" type="slidenum">
              <a:rPr lang="en-US" smtClean="0"/>
              <a:t>18</a:t>
            </a:fld>
            <a:endParaRPr lang="en-US"/>
          </a:p>
        </p:txBody>
      </p:sp>
      <p:sp>
        <p:nvSpPr>
          <p:cNvPr id="8" name="Teardrop 7">
            <a:extLst>
              <a:ext uri="{FF2B5EF4-FFF2-40B4-BE49-F238E27FC236}">
                <a16:creationId xmlns:a16="http://schemas.microsoft.com/office/drawing/2014/main" id="{16B6E9D4-C208-4609-9571-9D3173C6428C}"/>
              </a:ext>
            </a:extLst>
          </p:cNvPr>
          <p:cNvSpPr/>
          <p:nvPr/>
        </p:nvSpPr>
        <p:spPr>
          <a:xfrm rot="18836730">
            <a:off x="6305168" y="2734436"/>
            <a:ext cx="2634508" cy="2513962"/>
          </a:xfrm>
          <a:prstGeom prst="teardrop">
            <a:avLst>
              <a:gd name="adj" fmla="val 129342"/>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E8"/>
              </a:solidFill>
            </a:endParaRPr>
          </a:p>
        </p:txBody>
      </p:sp>
      <p:sp>
        <p:nvSpPr>
          <p:cNvPr id="11" name="Teardrop 10">
            <a:extLst>
              <a:ext uri="{FF2B5EF4-FFF2-40B4-BE49-F238E27FC236}">
                <a16:creationId xmlns:a16="http://schemas.microsoft.com/office/drawing/2014/main" id="{0E04982D-6275-4815-AB23-AA5B4E3547E1}"/>
              </a:ext>
            </a:extLst>
          </p:cNvPr>
          <p:cNvSpPr/>
          <p:nvPr/>
        </p:nvSpPr>
        <p:spPr>
          <a:xfrm rot="18836730">
            <a:off x="3156744" y="2665034"/>
            <a:ext cx="2553041" cy="2598482"/>
          </a:xfrm>
          <a:prstGeom prst="teardrop">
            <a:avLst>
              <a:gd name="adj" fmla="val 129342"/>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FCE8"/>
              </a:solidFill>
            </a:endParaRPr>
          </a:p>
        </p:txBody>
      </p:sp>
      <p:sp>
        <p:nvSpPr>
          <p:cNvPr id="12" name="TextBox 11">
            <a:extLst>
              <a:ext uri="{FF2B5EF4-FFF2-40B4-BE49-F238E27FC236}">
                <a16:creationId xmlns:a16="http://schemas.microsoft.com/office/drawing/2014/main" id="{DB7773B9-FED4-4443-8D53-F32F4B7542F4}"/>
              </a:ext>
            </a:extLst>
          </p:cNvPr>
          <p:cNvSpPr txBox="1"/>
          <p:nvPr/>
        </p:nvSpPr>
        <p:spPr>
          <a:xfrm>
            <a:off x="6590827" y="3311843"/>
            <a:ext cx="2116285" cy="1446550"/>
          </a:xfrm>
          <a:prstGeom prst="rect">
            <a:avLst/>
          </a:prstGeom>
          <a:noFill/>
        </p:spPr>
        <p:txBody>
          <a:bodyPr wrap="none" rtlCol="0">
            <a:spAutoFit/>
          </a:bodyPr>
          <a:lstStyle/>
          <a:p>
            <a:pPr algn="ctr"/>
            <a:r>
              <a:rPr lang="en-US" sz="4400" b="1" dirty="0"/>
              <a:t>HUMAN</a:t>
            </a:r>
          </a:p>
          <a:p>
            <a:pPr algn="ctr"/>
            <a:r>
              <a:rPr lang="en-US" sz="4400" b="1" dirty="0"/>
              <a:t>MILK</a:t>
            </a:r>
          </a:p>
        </p:txBody>
      </p:sp>
      <p:sp>
        <p:nvSpPr>
          <p:cNvPr id="13" name="Content Placeholder 12">
            <a:extLst>
              <a:ext uri="{FF2B5EF4-FFF2-40B4-BE49-F238E27FC236}">
                <a16:creationId xmlns:a16="http://schemas.microsoft.com/office/drawing/2014/main" id="{3CB5A106-F568-41C1-A49A-9DC3DF04FB0E}"/>
              </a:ext>
            </a:extLst>
          </p:cNvPr>
          <p:cNvSpPr txBox="1">
            <a:spLocks noGrp="1"/>
          </p:cNvSpPr>
          <p:nvPr>
            <p:ph idx="1"/>
          </p:nvPr>
        </p:nvSpPr>
        <p:spPr>
          <a:xfrm>
            <a:off x="3340892" y="3579554"/>
            <a:ext cx="1959191" cy="769441"/>
          </a:xfrm>
          <a:prstGeom prst="rect">
            <a:avLst/>
          </a:prstGeom>
          <a:noFill/>
        </p:spPr>
        <p:txBody>
          <a:bodyPr wrap="none" rtlCol="0">
            <a:spAutoFit/>
          </a:bodyPr>
          <a:lstStyle/>
          <a:p>
            <a:pPr marL="109728" indent="0" algn="ctr">
              <a:buNone/>
            </a:pPr>
            <a:r>
              <a:rPr lang="en-US" sz="4400" b="1" dirty="0"/>
              <a:t>BLOOD</a:t>
            </a:r>
          </a:p>
        </p:txBody>
      </p:sp>
      <p:sp>
        <p:nvSpPr>
          <p:cNvPr id="15" name="TextBox 14">
            <a:extLst>
              <a:ext uri="{FF2B5EF4-FFF2-40B4-BE49-F238E27FC236}">
                <a16:creationId xmlns:a16="http://schemas.microsoft.com/office/drawing/2014/main" id="{3E469632-3CBA-4DCF-8F2E-D662C43A0BE5}"/>
              </a:ext>
            </a:extLst>
          </p:cNvPr>
          <p:cNvSpPr txBox="1"/>
          <p:nvPr/>
        </p:nvSpPr>
        <p:spPr>
          <a:xfrm flipH="1">
            <a:off x="9210284" y="2059896"/>
            <a:ext cx="2714371" cy="2954655"/>
          </a:xfrm>
          <a:prstGeom prst="rect">
            <a:avLst/>
          </a:prstGeom>
          <a:noFill/>
        </p:spPr>
        <p:txBody>
          <a:bodyPr wrap="square" rtlCol="0">
            <a:spAutoFit/>
          </a:bodyPr>
          <a:lstStyle/>
          <a:p>
            <a:pPr algn="ctr"/>
            <a:r>
              <a:rPr lang="en-US" sz="2400" b="1" dirty="0">
                <a:solidFill>
                  <a:schemeClr val="accent6">
                    <a:lumMod val="75000"/>
                  </a:schemeClr>
                </a:solidFill>
              </a:rPr>
              <a:t>HM COMPONENTS</a:t>
            </a:r>
          </a:p>
          <a:p>
            <a:pPr marL="285750" indent="-285750">
              <a:buFont typeface="Arial" panose="020B0604020202020204" pitchFamily="34" charset="0"/>
              <a:buChar char="•"/>
            </a:pPr>
            <a:r>
              <a:rPr lang="en-US" b="1" dirty="0">
                <a:solidFill>
                  <a:schemeClr val="accent6">
                    <a:lumMod val="75000"/>
                  </a:schemeClr>
                </a:solidFill>
              </a:rPr>
              <a:t>&gt; 100,000 components</a:t>
            </a:r>
          </a:p>
          <a:p>
            <a:pPr marL="285750" indent="-285750">
              <a:buFont typeface="Arial" panose="020B0604020202020204" pitchFamily="34" charset="0"/>
              <a:buChar char="•"/>
            </a:pPr>
            <a:r>
              <a:rPr lang="en-US" dirty="0"/>
              <a:t>Antimicrobials</a:t>
            </a:r>
          </a:p>
          <a:p>
            <a:pPr marL="285750" indent="-285750">
              <a:buFont typeface="Arial" panose="020B0604020202020204" pitchFamily="34" charset="0"/>
              <a:buChar char="•"/>
            </a:pPr>
            <a:r>
              <a:rPr lang="en-US" dirty="0"/>
              <a:t>Cytokines</a:t>
            </a:r>
          </a:p>
          <a:p>
            <a:pPr marL="285750" indent="-285750">
              <a:buFont typeface="Arial" panose="020B0604020202020204" pitchFamily="34" charset="0"/>
              <a:buChar char="•"/>
            </a:pPr>
            <a:r>
              <a:rPr lang="en-US" dirty="0"/>
              <a:t>Enzymes</a:t>
            </a:r>
          </a:p>
          <a:p>
            <a:pPr marL="285750" indent="-285750">
              <a:buFont typeface="Arial" panose="020B0604020202020204" pitchFamily="34" charset="0"/>
              <a:buChar char="•"/>
            </a:pPr>
            <a:r>
              <a:rPr lang="en-US" dirty="0"/>
              <a:t>Hormones</a:t>
            </a:r>
          </a:p>
          <a:p>
            <a:pPr marL="285750" indent="-285750">
              <a:buFont typeface="Arial" panose="020B0604020202020204" pitchFamily="34" charset="0"/>
              <a:buChar char="•"/>
            </a:pPr>
            <a:r>
              <a:rPr lang="en-US" dirty="0"/>
              <a:t>Growth factors</a:t>
            </a:r>
          </a:p>
          <a:p>
            <a:pPr marL="285750" indent="-285750">
              <a:buFont typeface="Arial" panose="020B0604020202020204" pitchFamily="34" charset="0"/>
              <a:buChar char="•"/>
            </a:pPr>
            <a:r>
              <a:rPr lang="en-US" dirty="0"/>
              <a:t>Transporters</a:t>
            </a:r>
          </a:p>
          <a:p>
            <a:pPr marL="285750" indent="-285750">
              <a:buFont typeface="Arial" panose="020B0604020202020204" pitchFamily="34" charset="0"/>
              <a:buChar char="•"/>
            </a:pPr>
            <a:r>
              <a:rPr lang="en-US" dirty="0"/>
              <a:t>Binding Proteins</a:t>
            </a:r>
          </a:p>
          <a:p>
            <a:pPr marL="285750" indent="-285750">
              <a:buFont typeface="Arial" panose="020B0604020202020204" pitchFamily="34" charset="0"/>
              <a:buChar char="•"/>
            </a:pPr>
            <a:r>
              <a:rPr lang="en-US" dirty="0"/>
              <a:t>HMOs</a:t>
            </a:r>
          </a:p>
        </p:txBody>
      </p:sp>
      <p:sp>
        <p:nvSpPr>
          <p:cNvPr id="16" name="TextBox 15">
            <a:extLst>
              <a:ext uri="{FF2B5EF4-FFF2-40B4-BE49-F238E27FC236}">
                <a16:creationId xmlns:a16="http://schemas.microsoft.com/office/drawing/2014/main" id="{6E1BB1C3-47BC-409C-BC66-F1A3A98802C2}"/>
              </a:ext>
            </a:extLst>
          </p:cNvPr>
          <p:cNvSpPr txBox="1"/>
          <p:nvPr/>
        </p:nvSpPr>
        <p:spPr>
          <a:xfrm flipH="1">
            <a:off x="321305" y="1921397"/>
            <a:ext cx="3179478" cy="3231654"/>
          </a:xfrm>
          <a:prstGeom prst="rect">
            <a:avLst/>
          </a:prstGeom>
          <a:noFill/>
        </p:spPr>
        <p:txBody>
          <a:bodyPr wrap="square" rtlCol="0">
            <a:spAutoFit/>
          </a:bodyPr>
          <a:lstStyle/>
          <a:p>
            <a:pPr algn="ctr"/>
            <a:r>
              <a:rPr lang="en-US" sz="2400" b="1" dirty="0">
                <a:solidFill>
                  <a:schemeClr val="accent6">
                    <a:lumMod val="75000"/>
                  </a:schemeClr>
                </a:solidFill>
              </a:rPr>
              <a:t>BLOOD COMPONENTS</a:t>
            </a:r>
          </a:p>
          <a:p>
            <a:pPr marL="285750" indent="-285750">
              <a:buFont typeface="Arial" panose="020B0604020202020204" pitchFamily="34" charset="0"/>
              <a:buChar char="•"/>
            </a:pPr>
            <a:r>
              <a:rPr lang="en-US" b="1" dirty="0">
                <a:solidFill>
                  <a:schemeClr val="accent6">
                    <a:lumMod val="75000"/>
                  </a:schemeClr>
                </a:solidFill>
              </a:rPr>
              <a:t>&gt; 100,000 components</a:t>
            </a:r>
          </a:p>
          <a:p>
            <a:pPr marL="285750" indent="-285750">
              <a:buFont typeface="Arial" panose="020B0604020202020204" pitchFamily="34" charset="0"/>
              <a:buChar char="•"/>
            </a:pPr>
            <a:r>
              <a:rPr lang="en-US" dirty="0"/>
              <a:t>Red blood cells</a:t>
            </a:r>
          </a:p>
          <a:p>
            <a:pPr marL="285750" indent="-285750">
              <a:buFont typeface="Arial" panose="020B0604020202020204" pitchFamily="34" charset="0"/>
              <a:buChar char="•"/>
            </a:pPr>
            <a:r>
              <a:rPr lang="en-US" dirty="0"/>
              <a:t>Leukocytes</a:t>
            </a:r>
          </a:p>
          <a:p>
            <a:pPr marL="285750" indent="-285750">
              <a:buFont typeface="Arial" panose="020B0604020202020204" pitchFamily="34" charset="0"/>
              <a:buChar char="•"/>
            </a:pPr>
            <a:r>
              <a:rPr lang="en-US" dirty="0"/>
              <a:t>Platelets</a:t>
            </a:r>
          </a:p>
          <a:p>
            <a:pPr marL="285750" indent="-285750">
              <a:buFont typeface="Arial" panose="020B0604020202020204" pitchFamily="34" charset="0"/>
              <a:buChar char="•"/>
            </a:pPr>
            <a:r>
              <a:rPr lang="en-US" dirty="0"/>
              <a:t>Plasma</a:t>
            </a:r>
          </a:p>
          <a:p>
            <a:pPr marL="285750" indent="-285750">
              <a:buFont typeface="Arial" panose="020B0604020202020204" pitchFamily="34" charset="0"/>
              <a:buChar char="•"/>
            </a:pPr>
            <a:r>
              <a:rPr lang="en-US" dirty="0"/>
              <a:t>Hemoglobin</a:t>
            </a:r>
          </a:p>
          <a:p>
            <a:pPr marL="285750" indent="-285750">
              <a:buFont typeface="Arial" panose="020B0604020202020204" pitchFamily="34" charset="0"/>
              <a:buChar char="•"/>
            </a:pPr>
            <a:r>
              <a:rPr lang="en-US" dirty="0"/>
              <a:t>Albumin</a:t>
            </a:r>
          </a:p>
          <a:p>
            <a:pPr marL="285750" indent="-285750">
              <a:buFont typeface="Arial" panose="020B0604020202020204" pitchFamily="34" charset="0"/>
              <a:buChar char="•"/>
            </a:pPr>
            <a:r>
              <a:rPr lang="en-US" dirty="0"/>
              <a:t>Clotting Factors</a:t>
            </a:r>
          </a:p>
          <a:p>
            <a:pPr marL="285750" indent="-285750">
              <a:buFont typeface="Arial" panose="020B0604020202020204" pitchFamily="34" charset="0"/>
              <a:buChar char="•"/>
            </a:pPr>
            <a:r>
              <a:rPr lang="en-US" dirty="0"/>
              <a:t>Gamma  Globulin</a:t>
            </a:r>
          </a:p>
          <a:p>
            <a:endParaRPr lang="en-US" dirty="0"/>
          </a:p>
        </p:txBody>
      </p:sp>
      <p:sp>
        <p:nvSpPr>
          <p:cNvPr id="17" name="TextBox 16">
            <a:extLst>
              <a:ext uri="{FF2B5EF4-FFF2-40B4-BE49-F238E27FC236}">
                <a16:creationId xmlns:a16="http://schemas.microsoft.com/office/drawing/2014/main" id="{94CBD278-DEAF-4510-9F00-22C64693D75A}"/>
              </a:ext>
            </a:extLst>
          </p:cNvPr>
          <p:cNvSpPr txBox="1"/>
          <p:nvPr/>
        </p:nvSpPr>
        <p:spPr>
          <a:xfrm>
            <a:off x="1797447" y="5495238"/>
            <a:ext cx="8011617" cy="523220"/>
          </a:xfrm>
          <a:prstGeom prst="rect">
            <a:avLst/>
          </a:prstGeom>
          <a:noFill/>
        </p:spPr>
        <p:txBody>
          <a:bodyPr wrap="none" rtlCol="0">
            <a:spAutoFit/>
          </a:bodyPr>
          <a:lstStyle/>
          <a:p>
            <a:r>
              <a:rPr lang="en-US" sz="2800" b="1" i="1" dirty="0">
                <a:solidFill>
                  <a:schemeClr val="accent6">
                    <a:lumMod val="75000"/>
                  </a:schemeClr>
                </a:solidFill>
                <a:latin typeface="+mj-lt"/>
              </a:rPr>
              <a:t>“</a:t>
            </a:r>
            <a:r>
              <a:rPr lang="en-US" sz="2800" b="1" i="1" u="sng" dirty="0">
                <a:solidFill>
                  <a:schemeClr val="accent6">
                    <a:lumMod val="75000"/>
                  </a:schemeClr>
                </a:solidFill>
                <a:latin typeface="+mj-lt"/>
              </a:rPr>
              <a:t>H</a:t>
            </a:r>
            <a:r>
              <a:rPr lang="en-US" sz="2800" b="1" i="1" u="sng" dirty="0">
                <a:solidFill>
                  <a:schemeClr val="accent6">
                    <a:lumMod val="75000"/>
                  </a:schemeClr>
                </a:solidFill>
                <a:effectLst/>
                <a:latin typeface="+mj-lt"/>
              </a:rPr>
              <a:t>uman milk is a biologically active delivery system</a:t>
            </a:r>
            <a:r>
              <a:rPr lang="en-US" sz="2800" b="1" i="1" dirty="0">
                <a:solidFill>
                  <a:schemeClr val="accent6">
                    <a:lumMod val="75000"/>
                  </a:schemeClr>
                </a:solidFill>
                <a:effectLst/>
                <a:latin typeface="+mj-lt"/>
              </a:rPr>
              <a:t>”</a:t>
            </a:r>
            <a:endParaRPr lang="en-US" sz="2800" b="1" i="1" dirty="0">
              <a:solidFill>
                <a:schemeClr val="accent6">
                  <a:lumMod val="75000"/>
                </a:schemeClr>
              </a:solidFill>
              <a:latin typeface="+mj-lt"/>
            </a:endParaRPr>
          </a:p>
        </p:txBody>
      </p:sp>
      <p:sp>
        <p:nvSpPr>
          <p:cNvPr id="18" name="Footer Placeholder 4">
            <a:extLst>
              <a:ext uri="{FF2B5EF4-FFF2-40B4-BE49-F238E27FC236}">
                <a16:creationId xmlns:a16="http://schemas.microsoft.com/office/drawing/2014/main" id="{E95EDDEC-2C86-44CB-8778-BDBD09AD5B29}"/>
              </a:ext>
            </a:extLst>
          </p:cNvPr>
          <p:cNvSpPr>
            <a:spLocks noGrp="1"/>
          </p:cNvSpPr>
          <p:nvPr>
            <p:ph type="ftr" sz="quarter" idx="3"/>
          </p:nvPr>
        </p:nvSpPr>
        <p:spPr>
          <a:xfrm>
            <a:off x="624982" y="6320169"/>
            <a:ext cx="11259218" cy="276226"/>
          </a:xfrm>
        </p:spPr>
        <p:txBody>
          <a:bodyPr/>
          <a:lstStyle/>
          <a:p>
            <a:r>
              <a:rPr lang="en-US" sz="1200" dirty="0"/>
              <a:t>SOURCE: Christian P, Smith ER, Lee SE, Vargas AJ, Bremer AA, </a:t>
            </a:r>
            <a:r>
              <a:rPr lang="en-US" sz="1200" dirty="0" err="1"/>
              <a:t>Raiten</a:t>
            </a:r>
            <a:r>
              <a:rPr lang="en-US" sz="1200" dirty="0"/>
              <a:t> DJ. The need to study human milk as a biological system. </a:t>
            </a:r>
            <a:r>
              <a:rPr lang="en-US" sz="1200" i="1" dirty="0"/>
              <a:t>Am J Clin </a:t>
            </a:r>
            <a:r>
              <a:rPr lang="en-US" sz="1200" i="1" dirty="0" err="1"/>
              <a:t>Nutr</a:t>
            </a:r>
            <a:r>
              <a:rPr lang="en-US" sz="1200" i="1" dirty="0"/>
              <a:t>. </a:t>
            </a:r>
            <a:r>
              <a:rPr lang="en-US" sz="1200" dirty="0"/>
              <a:t>2021 May 8;113(5):1063-1072.                 </a:t>
            </a:r>
            <a:r>
              <a:rPr lang="en-US" sz="1200" dirty="0" err="1"/>
              <a:t>doi</a:t>
            </a:r>
            <a:r>
              <a:rPr lang="en-US" sz="1200" dirty="0"/>
              <a:t>: 10.1093/</a:t>
            </a:r>
            <a:r>
              <a:rPr lang="en-US" sz="1200" dirty="0" err="1"/>
              <a:t>ajcn</a:t>
            </a:r>
            <a:r>
              <a:rPr lang="en-US" sz="1200" dirty="0"/>
              <a:t>/nqab075. PMID: 33831952; PMCID: PMC8106761.   </a:t>
            </a:r>
          </a:p>
        </p:txBody>
      </p:sp>
    </p:spTree>
    <p:extLst>
      <p:ext uri="{BB962C8B-B14F-4D97-AF65-F5344CB8AC3E}">
        <p14:creationId xmlns:p14="http://schemas.microsoft.com/office/powerpoint/2010/main" val="97043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3E41-9C9C-4AED-B64B-5180A001A437}"/>
              </a:ext>
            </a:extLst>
          </p:cNvPr>
          <p:cNvSpPr>
            <a:spLocks noGrp="1"/>
          </p:cNvSpPr>
          <p:nvPr>
            <p:ph type="title"/>
          </p:nvPr>
        </p:nvSpPr>
        <p:spPr/>
        <p:txBody>
          <a:bodyPr/>
          <a:lstStyle/>
          <a:p>
            <a:r>
              <a:rPr lang="en-US" dirty="0"/>
              <a:t>Human Milk: A Source of More Life Than We Can Imagine</a:t>
            </a:r>
          </a:p>
        </p:txBody>
      </p:sp>
      <p:sp>
        <p:nvSpPr>
          <p:cNvPr id="3" name="Content Placeholder 2">
            <a:extLst>
              <a:ext uri="{FF2B5EF4-FFF2-40B4-BE49-F238E27FC236}">
                <a16:creationId xmlns:a16="http://schemas.microsoft.com/office/drawing/2014/main" id="{6443F14F-36C3-4CB5-A9D6-AD5EA586D404}"/>
              </a:ext>
            </a:extLst>
          </p:cNvPr>
          <p:cNvSpPr>
            <a:spLocks noGrp="1"/>
          </p:cNvSpPr>
          <p:nvPr>
            <p:ph idx="1"/>
          </p:nvPr>
        </p:nvSpPr>
        <p:spPr>
          <a:xfrm>
            <a:off x="609600" y="1503031"/>
            <a:ext cx="10972800" cy="4325112"/>
          </a:xfrm>
        </p:spPr>
        <p:txBody>
          <a:bodyPr>
            <a:normAutofit/>
          </a:bodyPr>
          <a:lstStyle/>
          <a:p>
            <a:r>
              <a:rPr lang="en-US" sz="2800" b="1" dirty="0"/>
              <a:t>“Dose Response” of an CMBD verses an EHMD</a:t>
            </a:r>
          </a:p>
        </p:txBody>
      </p:sp>
      <p:sp>
        <p:nvSpPr>
          <p:cNvPr id="4" name="Slide Number Placeholder 3">
            <a:extLst>
              <a:ext uri="{FF2B5EF4-FFF2-40B4-BE49-F238E27FC236}">
                <a16:creationId xmlns:a16="http://schemas.microsoft.com/office/drawing/2014/main" id="{D0823888-128B-4BF4-86CC-7AEB341A8F37}"/>
              </a:ext>
            </a:extLst>
          </p:cNvPr>
          <p:cNvSpPr>
            <a:spLocks noGrp="1"/>
          </p:cNvSpPr>
          <p:nvPr>
            <p:ph type="sldNum" sz="quarter" idx="12"/>
          </p:nvPr>
        </p:nvSpPr>
        <p:spPr/>
        <p:txBody>
          <a:bodyPr/>
          <a:lstStyle/>
          <a:p>
            <a:fld id="{401CF334-2D5C-4859-84A6-CA7E6E43FAEB}" type="slidenum">
              <a:rPr lang="en-US" smtClean="0"/>
              <a:t>19</a:t>
            </a:fld>
            <a:endParaRPr lang="en-US"/>
          </a:p>
        </p:txBody>
      </p:sp>
      <p:graphicFrame>
        <p:nvGraphicFramePr>
          <p:cNvPr id="6" name="Chart 8">
            <a:extLst>
              <a:ext uri="{FF2B5EF4-FFF2-40B4-BE49-F238E27FC236}">
                <a16:creationId xmlns:a16="http://schemas.microsoft.com/office/drawing/2014/main" id="{9F61F1FF-506C-4087-8DB9-D8BA5397F140}"/>
              </a:ext>
            </a:extLst>
          </p:cNvPr>
          <p:cNvGraphicFramePr>
            <a:graphicFrameLocks/>
          </p:cNvGraphicFramePr>
          <p:nvPr/>
        </p:nvGraphicFramePr>
        <p:xfrm>
          <a:off x="170100" y="2628706"/>
          <a:ext cx="3877194" cy="2330548"/>
        </p:xfrm>
        <a:graphic>
          <a:graphicData uri="http://schemas.openxmlformats.org/presentationml/2006/ole">
            <mc:AlternateContent xmlns:mc="http://schemas.openxmlformats.org/markup-compatibility/2006">
              <mc:Choice xmlns:v="urn:schemas-microsoft-com:vml" Requires="v">
                <p:oleObj spid="_x0000_s4116" r:id="rId3" imgW="5944115" imgH="3340898" progId="Excel.Chart.8">
                  <p:embed/>
                </p:oleObj>
              </mc:Choice>
              <mc:Fallback>
                <p:oleObj r:id="rId3" imgW="5944115" imgH="3340898" progId="Excel.Chart.8">
                  <p:embed/>
                  <p:pic>
                    <p:nvPicPr>
                      <p:cNvPr id="6" name="Chart 8">
                        <a:extLst>
                          <a:ext uri="{FF2B5EF4-FFF2-40B4-BE49-F238E27FC236}">
                            <a16:creationId xmlns:a16="http://schemas.microsoft.com/office/drawing/2014/main" id="{FC6C7B3B-406E-4364-8D0D-4172D8E81F6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00" y="2628706"/>
                        <a:ext cx="3877194" cy="2330548"/>
                      </a:xfrm>
                      <a:prstGeom prst="rect">
                        <a:avLst/>
                      </a:prstGeom>
                      <a:noFill/>
                      <a:ln>
                        <a:noFill/>
                      </a:ln>
                    </p:spPr>
                  </p:pic>
                </p:oleObj>
              </mc:Fallback>
            </mc:AlternateContent>
          </a:graphicData>
        </a:graphic>
      </p:graphicFrame>
      <p:sp>
        <p:nvSpPr>
          <p:cNvPr id="7" name="TextBox 1">
            <a:extLst>
              <a:ext uri="{FF2B5EF4-FFF2-40B4-BE49-F238E27FC236}">
                <a16:creationId xmlns:a16="http://schemas.microsoft.com/office/drawing/2014/main" id="{48E980BA-C6BB-4443-9F27-5235AF7138E4}"/>
              </a:ext>
            </a:extLst>
          </p:cNvPr>
          <p:cNvSpPr txBox="1">
            <a:spLocks noChangeArrowheads="1"/>
          </p:cNvSpPr>
          <p:nvPr/>
        </p:nvSpPr>
        <p:spPr bwMode="auto">
          <a:xfrm>
            <a:off x="4045817" y="5211640"/>
            <a:ext cx="3986077"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latin typeface="+mn-lt"/>
              </a:rPr>
              <a:t>For every 10% increase in CMBD </a:t>
            </a:r>
          </a:p>
          <a:p>
            <a:pPr algn="ctr" eaLnBrk="1" hangingPunct="1">
              <a:spcBef>
                <a:spcPct val="0"/>
              </a:spcBef>
              <a:buFontTx/>
              <a:buNone/>
            </a:pPr>
            <a:r>
              <a:rPr lang="en-US" altLang="en-US" sz="2000" b="1" dirty="0">
                <a:latin typeface="+mn-lt"/>
              </a:rPr>
              <a:t>a 21% INCREASE in SURGICAL NEC</a:t>
            </a:r>
          </a:p>
        </p:txBody>
      </p:sp>
      <p:graphicFrame>
        <p:nvGraphicFramePr>
          <p:cNvPr id="8" name="Chart 8">
            <a:extLst>
              <a:ext uri="{FF2B5EF4-FFF2-40B4-BE49-F238E27FC236}">
                <a16:creationId xmlns:a16="http://schemas.microsoft.com/office/drawing/2014/main" id="{C6897DEE-86E5-4E0F-9E21-987C9BB6E5FA}"/>
              </a:ext>
            </a:extLst>
          </p:cNvPr>
          <p:cNvGraphicFramePr>
            <a:graphicFrameLocks/>
          </p:cNvGraphicFramePr>
          <p:nvPr/>
        </p:nvGraphicFramePr>
        <p:xfrm>
          <a:off x="4226361" y="2631041"/>
          <a:ext cx="3815251" cy="2328213"/>
        </p:xfrm>
        <a:graphic>
          <a:graphicData uri="http://schemas.openxmlformats.org/presentationml/2006/ole">
            <mc:AlternateContent xmlns:mc="http://schemas.openxmlformats.org/markup-compatibility/2006">
              <mc:Choice xmlns:v="urn:schemas-microsoft-com:vml" Requires="v">
                <p:oleObj spid="_x0000_s4117" r:id="rId5" imgW="6053853" imgH="3572566" progId="Excel.Chart.8">
                  <p:embed/>
                </p:oleObj>
              </mc:Choice>
              <mc:Fallback>
                <p:oleObj r:id="rId5" imgW="6053853" imgH="3572566" progId="Excel.Chart.8">
                  <p:embed/>
                  <p:pic>
                    <p:nvPicPr>
                      <p:cNvPr id="8" name="Chart 8">
                        <a:extLst>
                          <a:ext uri="{FF2B5EF4-FFF2-40B4-BE49-F238E27FC236}">
                            <a16:creationId xmlns:a16="http://schemas.microsoft.com/office/drawing/2014/main" id="{18630D60-0EE8-409B-883C-3DB532C5B44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6361" y="2631041"/>
                        <a:ext cx="3815251" cy="2328213"/>
                      </a:xfrm>
                      <a:prstGeom prst="rect">
                        <a:avLst/>
                      </a:prstGeom>
                      <a:noFill/>
                      <a:ln>
                        <a:noFill/>
                      </a:ln>
                    </p:spPr>
                  </p:pic>
                </p:oleObj>
              </mc:Fallback>
            </mc:AlternateContent>
          </a:graphicData>
        </a:graphic>
      </p:graphicFrame>
      <p:sp>
        <p:nvSpPr>
          <p:cNvPr id="9" name="TextBox 9">
            <a:extLst>
              <a:ext uri="{FF2B5EF4-FFF2-40B4-BE49-F238E27FC236}">
                <a16:creationId xmlns:a16="http://schemas.microsoft.com/office/drawing/2014/main" id="{E0E4C1AB-01AA-477F-B713-B11A5835D431}"/>
              </a:ext>
            </a:extLst>
          </p:cNvPr>
          <p:cNvSpPr txBox="1">
            <a:spLocks noChangeArrowheads="1"/>
          </p:cNvSpPr>
          <p:nvPr/>
        </p:nvSpPr>
        <p:spPr bwMode="auto">
          <a:xfrm>
            <a:off x="152315" y="5211640"/>
            <a:ext cx="4122683"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latin typeface="+mn-lt"/>
              </a:rPr>
              <a:t>For every 10% increase in CMBD </a:t>
            </a:r>
          </a:p>
          <a:p>
            <a:pPr algn="ctr" eaLnBrk="1" hangingPunct="1">
              <a:spcBef>
                <a:spcPct val="0"/>
              </a:spcBef>
              <a:buFontTx/>
              <a:buNone/>
            </a:pPr>
            <a:r>
              <a:rPr lang="en-US" altLang="en-US" sz="2000" b="1" dirty="0">
                <a:latin typeface="+mn-lt"/>
              </a:rPr>
              <a:t>a 12% INCREASE in NEC</a:t>
            </a:r>
          </a:p>
        </p:txBody>
      </p:sp>
      <p:graphicFrame>
        <p:nvGraphicFramePr>
          <p:cNvPr id="10" name="Chart 11">
            <a:extLst>
              <a:ext uri="{FF2B5EF4-FFF2-40B4-BE49-F238E27FC236}">
                <a16:creationId xmlns:a16="http://schemas.microsoft.com/office/drawing/2014/main" id="{89998F46-66B3-4D25-AF62-DD084FAA23F3}"/>
              </a:ext>
            </a:extLst>
          </p:cNvPr>
          <p:cNvGraphicFramePr>
            <a:graphicFrameLocks/>
          </p:cNvGraphicFramePr>
          <p:nvPr/>
        </p:nvGraphicFramePr>
        <p:xfrm>
          <a:off x="8220680" y="2631041"/>
          <a:ext cx="3815251" cy="2328213"/>
        </p:xfrm>
        <a:graphic>
          <a:graphicData uri="http://schemas.openxmlformats.org/presentationml/2006/ole">
            <mc:AlternateContent xmlns:mc="http://schemas.openxmlformats.org/markup-compatibility/2006">
              <mc:Choice xmlns:v="urn:schemas-microsoft-com:vml" Requires="v">
                <p:oleObj spid="_x0000_s4118" r:id="rId7" imgW="6047756" imgH="3517697" progId="Excel.Chart.8">
                  <p:embed/>
                </p:oleObj>
              </mc:Choice>
              <mc:Fallback>
                <p:oleObj r:id="rId7" imgW="6047756" imgH="3517697" progId="Excel.Chart.8">
                  <p:embed/>
                  <p:pic>
                    <p:nvPicPr>
                      <p:cNvPr id="10" name="Chart 11">
                        <a:extLst>
                          <a:ext uri="{FF2B5EF4-FFF2-40B4-BE49-F238E27FC236}">
                            <a16:creationId xmlns:a16="http://schemas.microsoft.com/office/drawing/2014/main" id="{94748DA7-4D56-4A0E-8BD6-566DC68FCE8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0680" y="2631041"/>
                        <a:ext cx="3815251" cy="2328213"/>
                      </a:xfrm>
                      <a:prstGeom prst="rect">
                        <a:avLst/>
                      </a:prstGeom>
                      <a:noFill/>
                      <a:ln>
                        <a:noFill/>
                      </a:ln>
                    </p:spPr>
                  </p:pic>
                </p:oleObj>
              </mc:Fallback>
            </mc:AlternateContent>
          </a:graphicData>
        </a:graphic>
      </p:graphicFrame>
      <p:sp>
        <p:nvSpPr>
          <p:cNvPr id="11" name="TextBox 13">
            <a:extLst>
              <a:ext uri="{FF2B5EF4-FFF2-40B4-BE49-F238E27FC236}">
                <a16:creationId xmlns:a16="http://schemas.microsoft.com/office/drawing/2014/main" id="{229D40B8-4342-49EC-897B-92E0813A2300}"/>
              </a:ext>
            </a:extLst>
          </p:cNvPr>
          <p:cNvSpPr txBox="1">
            <a:spLocks noChangeArrowheads="1"/>
          </p:cNvSpPr>
          <p:nvPr/>
        </p:nvSpPr>
        <p:spPr bwMode="auto">
          <a:xfrm>
            <a:off x="8146184" y="5211640"/>
            <a:ext cx="3889747"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dirty="0">
                <a:latin typeface="+mn-lt"/>
              </a:rPr>
              <a:t>For every 10% increase in CMBD </a:t>
            </a:r>
          </a:p>
          <a:p>
            <a:pPr algn="ctr" eaLnBrk="1" hangingPunct="1">
              <a:spcBef>
                <a:spcPct val="0"/>
              </a:spcBef>
              <a:buFontTx/>
              <a:buNone/>
            </a:pPr>
            <a:r>
              <a:rPr lang="en-US" altLang="en-US" sz="2000" b="1" dirty="0">
                <a:latin typeface="+mn-lt"/>
              </a:rPr>
              <a:t>17.9% INCREASE in SEPSIS</a:t>
            </a:r>
          </a:p>
        </p:txBody>
      </p:sp>
      <p:sp>
        <p:nvSpPr>
          <p:cNvPr id="12" name="Rectangle 6">
            <a:extLst>
              <a:ext uri="{FF2B5EF4-FFF2-40B4-BE49-F238E27FC236}">
                <a16:creationId xmlns:a16="http://schemas.microsoft.com/office/drawing/2014/main" id="{3FBDAA3D-9B07-49BA-AF76-BE54AB6BABF1}"/>
              </a:ext>
            </a:extLst>
          </p:cNvPr>
          <p:cNvSpPr>
            <a:spLocks noChangeArrowheads="1"/>
          </p:cNvSpPr>
          <p:nvPr/>
        </p:nvSpPr>
        <p:spPr bwMode="auto">
          <a:xfrm>
            <a:off x="321304" y="6213666"/>
            <a:ext cx="11458239" cy="47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a:lnSpc>
                <a:spcPct val="107000"/>
              </a:lnSpc>
              <a:spcBef>
                <a:spcPts val="0"/>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Abrams SA,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Schanler</a:t>
            </a:r>
            <a:r>
              <a:rPr lang="en-US" sz="1200" dirty="0">
                <a:effectLst/>
                <a:latin typeface="Calibri" panose="020F0502020204030204" pitchFamily="34" charset="0"/>
                <a:ea typeface="Calibri" panose="020F0502020204030204" pitchFamily="34" charset="0"/>
                <a:cs typeface="Times New Roman" panose="02020603050405020304" pitchFamily="18" charset="0"/>
              </a:rPr>
              <a:t> RJ, Lee ML,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Rechtman</a:t>
            </a:r>
            <a:r>
              <a:rPr lang="en-US" sz="1200" dirty="0">
                <a:effectLst/>
                <a:latin typeface="Calibri" panose="020F0502020204030204" pitchFamily="34" charset="0"/>
                <a:ea typeface="Calibri" panose="020F0502020204030204" pitchFamily="34" charset="0"/>
                <a:cs typeface="Times New Roman" panose="02020603050405020304" pitchFamily="18" charset="0"/>
              </a:rPr>
              <a:t> DJ. Greater mortality and morbidity in extremely preterm infants fed a diet containing cow milk protein products.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Breastfeed Med</a:t>
            </a:r>
            <a:r>
              <a:rPr lang="en-US" sz="1200" dirty="0">
                <a:effectLst/>
                <a:latin typeface="Calibri" panose="020F0502020204030204" pitchFamily="34" charset="0"/>
                <a:ea typeface="Calibri" panose="020F0502020204030204" pitchFamily="34" charset="0"/>
                <a:cs typeface="Times New Roman" panose="02020603050405020304" pitchFamily="18" charset="0"/>
              </a:rPr>
              <a:t>. 2014;9(6):281-285. doi:10.1089/bfm.2014.0024</a:t>
            </a:r>
          </a:p>
        </p:txBody>
      </p:sp>
    </p:spTree>
    <p:extLst>
      <p:ext uri="{BB962C8B-B14F-4D97-AF65-F5344CB8AC3E}">
        <p14:creationId xmlns:p14="http://schemas.microsoft.com/office/powerpoint/2010/main" val="306674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EF0AA-43D6-4330-9F91-AE6D5712A555}"/>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C2F30FAD-E106-410D-A1D9-752C7A3E1276}"/>
              </a:ext>
            </a:extLst>
          </p:cNvPr>
          <p:cNvSpPr>
            <a:spLocks noGrp="1"/>
          </p:cNvSpPr>
          <p:nvPr>
            <p:ph idx="1"/>
          </p:nvPr>
        </p:nvSpPr>
        <p:spPr>
          <a:xfrm>
            <a:off x="321305" y="1837409"/>
            <a:ext cx="7683443" cy="4325112"/>
          </a:xfrm>
        </p:spPr>
        <p:txBody>
          <a:bodyPr>
            <a:normAutofit/>
          </a:bodyPr>
          <a:lstStyle/>
          <a:p>
            <a:pPr marL="285750" indent="-285750">
              <a:buClr>
                <a:srgbClr val="00B0F0"/>
              </a:buClr>
            </a:pPr>
            <a:r>
              <a:rPr lang="en-US" sz="2600" b="1" dirty="0">
                <a:cs typeface="Calibri"/>
              </a:rPr>
              <a:t>Director of Education and Professional Development</a:t>
            </a:r>
          </a:p>
          <a:p>
            <a:pPr marL="0" indent="0">
              <a:buClr>
                <a:srgbClr val="00B0F0"/>
              </a:buClr>
              <a:buNone/>
            </a:pPr>
            <a:r>
              <a:rPr lang="en-US" sz="2600" b="1" dirty="0">
                <a:cs typeface="Calibri"/>
              </a:rPr>
              <a:t>     Prolacta Bioscience</a:t>
            </a:r>
          </a:p>
          <a:p>
            <a:pPr marL="285750" indent="-285750">
              <a:buClr>
                <a:srgbClr val="00B0F0"/>
              </a:buClr>
            </a:pPr>
            <a:endParaRPr lang="en-US" dirty="0">
              <a:cs typeface="Calibri"/>
            </a:endParaRPr>
          </a:p>
          <a:p>
            <a:pPr marL="742950" lvl="1" indent="-285750">
              <a:buClr>
                <a:srgbClr val="00B0F0"/>
              </a:buClr>
              <a:buFont typeface="Wingdings" panose="05000000000000000000" pitchFamily="2" charset="2"/>
              <a:buChar char="§"/>
            </a:pPr>
            <a:r>
              <a:rPr lang="en-US" sz="2400" dirty="0">
                <a:cs typeface="Calibri"/>
              </a:rPr>
              <a:t>I personally prepared this slide deck; it is without  commercial bias or influence</a:t>
            </a:r>
          </a:p>
          <a:p>
            <a:pPr marL="742950" lvl="1" indent="-285750">
              <a:buClr>
                <a:srgbClr val="00B0F0"/>
              </a:buClr>
              <a:buFont typeface="Wingdings" panose="05000000000000000000" pitchFamily="2" charset="2"/>
              <a:buChar char="§"/>
            </a:pPr>
            <a:r>
              <a:rPr lang="en-US" sz="2400" dirty="0">
                <a:cs typeface="Calibri"/>
              </a:rPr>
              <a:t>I have received financial reimbursement  for non-marketed, non-branded, non- promotional educational presentations through the Abbott Nutrition Health Institute (ANHI)</a:t>
            </a:r>
          </a:p>
          <a:p>
            <a:endParaRPr lang="en-US" dirty="0"/>
          </a:p>
        </p:txBody>
      </p:sp>
      <p:sp>
        <p:nvSpPr>
          <p:cNvPr id="4" name="Slide Number Placeholder 3">
            <a:extLst>
              <a:ext uri="{FF2B5EF4-FFF2-40B4-BE49-F238E27FC236}">
                <a16:creationId xmlns:a16="http://schemas.microsoft.com/office/drawing/2014/main" id="{54027DA2-7627-4A32-83EA-656F001D3045}"/>
              </a:ext>
            </a:extLst>
          </p:cNvPr>
          <p:cNvSpPr>
            <a:spLocks noGrp="1"/>
          </p:cNvSpPr>
          <p:nvPr>
            <p:ph type="sldNum" sz="quarter" idx="12"/>
          </p:nvPr>
        </p:nvSpPr>
        <p:spPr/>
        <p:txBody>
          <a:bodyPr/>
          <a:lstStyle/>
          <a:p>
            <a:fld id="{401CF334-2D5C-4859-84A6-CA7E6E43FAEB}" type="slidenum">
              <a:rPr lang="en-US" smtClean="0"/>
              <a:t>2</a:t>
            </a:fld>
            <a:endParaRPr lang="en-US"/>
          </a:p>
        </p:txBody>
      </p:sp>
      <p:sp>
        <p:nvSpPr>
          <p:cNvPr id="5" name="Footer Placeholder 4">
            <a:extLst>
              <a:ext uri="{FF2B5EF4-FFF2-40B4-BE49-F238E27FC236}">
                <a16:creationId xmlns:a16="http://schemas.microsoft.com/office/drawing/2014/main" id="{6118358C-2FE2-4F38-855D-32AD9D7543CB}"/>
              </a:ext>
            </a:extLst>
          </p:cNvPr>
          <p:cNvSpPr>
            <a:spLocks noGrp="1"/>
          </p:cNvSpPr>
          <p:nvPr>
            <p:ph type="ftr" sz="quarter" idx="3"/>
          </p:nvPr>
        </p:nvSpPr>
        <p:spPr/>
        <p:txBody>
          <a:bodyPr/>
          <a:lstStyle/>
          <a:p>
            <a:r>
              <a:rPr lang="en-US"/>
              <a:t>Add a footer</a:t>
            </a:r>
          </a:p>
        </p:txBody>
      </p:sp>
      <p:sp>
        <p:nvSpPr>
          <p:cNvPr id="6" name="Title 1">
            <a:extLst>
              <a:ext uri="{FF2B5EF4-FFF2-40B4-BE49-F238E27FC236}">
                <a16:creationId xmlns:a16="http://schemas.microsoft.com/office/drawing/2014/main" id="{EDF9A533-9B70-487E-B106-409B9ACF5C4D}"/>
              </a:ext>
            </a:extLst>
          </p:cNvPr>
          <p:cNvSpPr txBox="1">
            <a:spLocks/>
          </p:cNvSpPr>
          <p:nvPr/>
        </p:nvSpPr>
        <p:spPr>
          <a:xfrm>
            <a:off x="8139448" y="5354850"/>
            <a:ext cx="3833940" cy="1041491"/>
          </a:xfrm>
          <a:prstGeom prst="rect">
            <a:avLst/>
          </a:prstGeom>
          <a:noFill/>
          <a:ln w="19050">
            <a:solidFill>
              <a:schemeClr val="bg1"/>
            </a:solidFill>
          </a:ln>
        </p:spPr>
        <p:txBody>
          <a:bodyPr vert="horz" wrap="square" lIns="0" tIns="91440" rIns="0" bIns="0" anchor="t" anchorCtr="0">
            <a:noAutofit/>
          </a:bodyPr>
          <a:lstStyle>
            <a:lvl1pPr algn="l" rtl="0" eaLnBrk="1" latinLnBrk="0" hangingPunct="1">
              <a:spcBef>
                <a:spcPct val="0"/>
              </a:spcBef>
              <a:buNone/>
              <a:defRPr kumimoji="0" sz="3400" kern="1200">
                <a:solidFill>
                  <a:schemeClr val="tx2"/>
                </a:solidFill>
                <a:latin typeface="+mj-lt"/>
                <a:ea typeface="+mj-ea"/>
                <a:cs typeface="+mj-cs"/>
              </a:defRPr>
            </a:lvl1pPr>
          </a:lstStyle>
          <a:p>
            <a:pPr algn="ctr">
              <a:defRPr/>
            </a:pPr>
            <a:r>
              <a:rPr lang="en-US" sz="2400" b="1" dirty="0">
                <a:solidFill>
                  <a:schemeClr val="accent1">
                    <a:lumMod val="50000"/>
                  </a:schemeClr>
                </a:solidFill>
              </a:rPr>
              <a:t>Terry S. Johnson</a:t>
            </a:r>
            <a:endParaRPr lang="en-US" sz="2400" b="1" dirty="0"/>
          </a:p>
          <a:p>
            <a:pPr algn="ctr">
              <a:defRPr/>
            </a:pPr>
            <a:r>
              <a:rPr lang="en-US" sz="2400" b="1" dirty="0">
                <a:solidFill>
                  <a:schemeClr val="accent1">
                    <a:lumMod val="50000"/>
                  </a:schemeClr>
                </a:solidFill>
                <a:cs typeface="Calibri"/>
              </a:rPr>
              <a:t>APN, NNP-BC, ASPPS</a:t>
            </a:r>
          </a:p>
        </p:txBody>
      </p:sp>
      <p:pic>
        <p:nvPicPr>
          <p:cNvPr id="7" name="Picture 6" descr="A person posing for the camera&#10;&#10;Description automatically generated">
            <a:extLst>
              <a:ext uri="{FF2B5EF4-FFF2-40B4-BE49-F238E27FC236}">
                <a16:creationId xmlns:a16="http://schemas.microsoft.com/office/drawing/2014/main" id="{52C4B459-AB3F-4FB5-A29C-2CCDCDF12020}"/>
              </a:ext>
            </a:extLst>
          </p:cNvPr>
          <p:cNvPicPr>
            <a:picLocks noChangeAspect="1"/>
          </p:cNvPicPr>
          <p:nvPr/>
        </p:nvPicPr>
        <p:blipFill rotWithShape="1">
          <a:blip r:embed="rId2">
            <a:extLst>
              <a:ext uri="{28A0092B-C50C-407E-A947-70E740481C1C}">
                <a14:useLocalDpi xmlns:a14="http://schemas.microsoft.com/office/drawing/2010/main" val="0"/>
              </a:ext>
            </a:extLst>
          </a:blip>
          <a:srcRect l="28175" t="14748" r="15616"/>
          <a:stretch/>
        </p:blipFill>
        <p:spPr>
          <a:xfrm>
            <a:off x="8425500" y="1909506"/>
            <a:ext cx="3354044" cy="3388306"/>
          </a:xfrm>
          <a:prstGeom prst="rect">
            <a:avLst/>
          </a:prstGeom>
          <a:ln w="22225">
            <a:solidFill>
              <a:schemeClr val="bg1">
                <a:lumMod val="85000"/>
              </a:schemeClr>
            </a:solidFill>
          </a:ln>
        </p:spPr>
      </p:pic>
    </p:spTree>
    <p:extLst>
      <p:ext uri="{BB962C8B-B14F-4D97-AF65-F5344CB8AC3E}">
        <p14:creationId xmlns:p14="http://schemas.microsoft.com/office/powerpoint/2010/main" val="193602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A67065-52C5-4C30-8828-0A14A6A1634D}"/>
              </a:ext>
            </a:extLst>
          </p:cNvPr>
          <p:cNvSpPr>
            <a:spLocks noGrp="1"/>
          </p:cNvSpPr>
          <p:nvPr>
            <p:ph type="title"/>
          </p:nvPr>
        </p:nvSpPr>
        <p:spPr>
          <a:xfrm>
            <a:off x="321305" y="399718"/>
            <a:ext cx="11540860" cy="1066800"/>
          </a:xfrm>
        </p:spPr>
        <p:txBody>
          <a:bodyPr/>
          <a:lstStyle/>
          <a:p>
            <a:r>
              <a:rPr lang="en-US" sz="3200" dirty="0"/>
              <a:t>Human Milk: A Source of More Life Than We Can Imagine</a:t>
            </a:r>
            <a:endParaRPr lang="en-US" dirty="0"/>
          </a:p>
        </p:txBody>
      </p:sp>
      <p:sp>
        <p:nvSpPr>
          <p:cNvPr id="8" name="Content Placeholder 7">
            <a:extLst>
              <a:ext uri="{FF2B5EF4-FFF2-40B4-BE49-F238E27FC236}">
                <a16:creationId xmlns:a16="http://schemas.microsoft.com/office/drawing/2014/main" id="{AF2F7B0B-3B1E-4E5E-970A-D5D095364D17}"/>
              </a:ext>
            </a:extLst>
          </p:cNvPr>
          <p:cNvSpPr>
            <a:spLocks noGrp="1"/>
          </p:cNvSpPr>
          <p:nvPr>
            <p:ph sz="half" idx="2"/>
          </p:nvPr>
        </p:nvSpPr>
        <p:spPr>
          <a:xfrm>
            <a:off x="2331382" y="4307489"/>
            <a:ext cx="2374897" cy="2108884"/>
          </a:xfrm>
        </p:spPr>
        <p:txBody>
          <a:bodyPr>
            <a:normAutofit/>
          </a:bodyPr>
          <a:lstStyle/>
          <a:p>
            <a:pPr marL="109728" indent="0" algn="ctr">
              <a:buNone/>
            </a:pPr>
            <a:r>
              <a:rPr lang="en-US" sz="1800" b="1" dirty="0">
                <a:solidFill>
                  <a:schemeClr val="accent6"/>
                </a:solidFill>
              </a:rPr>
              <a:t>Reduction in NEC</a:t>
            </a:r>
          </a:p>
          <a:p>
            <a:pPr marL="109728" indent="0" algn="ctr">
              <a:buNone/>
            </a:pPr>
            <a:endParaRPr lang="en-US" sz="1800" dirty="0"/>
          </a:p>
        </p:txBody>
      </p:sp>
      <p:sp>
        <p:nvSpPr>
          <p:cNvPr id="4" name="Slide Number Placeholder 3">
            <a:extLst>
              <a:ext uri="{FF2B5EF4-FFF2-40B4-BE49-F238E27FC236}">
                <a16:creationId xmlns:a16="http://schemas.microsoft.com/office/drawing/2014/main" id="{7E54B5FB-7D28-4D9C-A5AE-747695C0A187}"/>
              </a:ext>
            </a:extLst>
          </p:cNvPr>
          <p:cNvSpPr>
            <a:spLocks noGrp="1"/>
          </p:cNvSpPr>
          <p:nvPr>
            <p:ph type="sldNum" sz="quarter" idx="12"/>
          </p:nvPr>
        </p:nvSpPr>
        <p:spPr/>
        <p:txBody>
          <a:bodyPr/>
          <a:lstStyle/>
          <a:p>
            <a:fld id="{401CF334-2D5C-4859-84A6-CA7E6E43FAEB}" type="slidenum">
              <a:rPr lang="en-US" smtClean="0"/>
              <a:t>20</a:t>
            </a:fld>
            <a:endParaRPr lang="en-US" dirty="0"/>
          </a:p>
        </p:txBody>
      </p:sp>
      <p:pic>
        <p:nvPicPr>
          <p:cNvPr id="10" name="Picture 6" descr="A picture containing indoor, photo, holding, toy&#10;&#10;Description generated with very high confidence">
            <a:extLst>
              <a:ext uri="{FF2B5EF4-FFF2-40B4-BE49-F238E27FC236}">
                <a16:creationId xmlns:a16="http://schemas.microsoft.com/office/drawing/2014/main" id="{20C4B233-AC98-4CF9-A829-54CBCBE5C7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3328" y="2129511"/>
            <a:ext cx="1928054" cy="2086662"/>
          </a:xfrm>
          <a:prstGeom prst="rect">
            <a:avLst/>
          </a:prstGeom>
          <a:ln>
            <a:noFill/>
          </a:ln>
        </p:spPr>
      </p:pic>
      <p:pic>
        <p:nvPicPr>
          <p:cNvPr id="9" name="Picture 1">
            <a:extLst>
              <a:ext uri="{FF2B5EF4-FFF2-40B4-BE49-F238E27FC236}">
                <a16:creationId xmlns:a16="http://schemas.microsoft.com/office/drawing/2014/main" id="{35DF3B86-C42A-43D8-AB19-C25918AA0972}"/>
              </a:ext>
            </a:extLst>
          </p:cNvPr>
          <p:cNvPicPr>
            <a:picLocks noGrp="1" noChangeAspect="1" noChangeArrowheads="1"/>
          </p:cNvPicPr>
          <p:nvPr>
            <p:ph sz="half" idx="1"/>
          </p:nvPr>
        </p:nvPicPr>
        <p:blipFill rotWithShape="1">
          <a:blip r:embed="rId4" cstate="email">
            <a:extLst>
              <a:ext uri="{28A0092B-C50C-407E-A947-70E740481C1C}">
                <a14:useLocalDpi xmlns:a14="http://schemas.microsoft.com/office/drawing/2010/main"/>
              </a:ext>
            </a:extLst>
          </a:blip>
          <a:stretch/>
        </p:blipFill>
        <p:spPr bwMode="auto">
          <a:xfrm>
            <a:off x="2590703" y="2114400"/>
            <a:ext cx="1928054" cy="2130528"/>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10" descr="500+ Days in the NICU | Jack's BPD Survival Story - YouTube">
            <a:extLst>
              <a:ext uri="{FF2B5EF4-FFF2-40B4-BE49-F238E27FC236}">
                <a16:creationId xmlns:a16="http://schemas.microsoft.com/office/drawing/2014/main" id="{3B4A4DAC-76B0-4E4A-A49D-FBCC5E2011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058" r="20554" b="11036"/>
          <a:stretch/>
        </p:blipFill>
        <p:spPr bwMode="auto">
          <a:xfrm>
            <a:off x="4862662" y="2125447"/>
            <a:ext cx="1928054" cy="2090726"/>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descr="Retinopathy of Prematurity: Causes, Symptoms and Treatment | Orbis">
            <a:extLst>
              <a:ext uri="{FF2B5EF4-FFF2-40B4-BE49-F238E27FC236}">
                <a16:creationId xmlns:a16="http://schemas.microsoft.com/office/drawing/2014/main" id="{E9A18A91-A2B2-4CA5-B2F5-F688951E5D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551" r="17831" b="13595"/>
          <a:stretch/>
        </p:blipFill>
        <p:spPr bwMode="auto">
          <a:xfrm>
            <a:off x="7134621" y="2124045"/>
            <a:ext cx="2234682" cy="205775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9774683-2B9F-4704-AC86-14E2F77832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3208" y="2120073"/>
            <a:ext cx="2029243" cy="2061731"/>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Content Placeholder 7">
            <a:extLst>
              <a:ext uri="{FF2B5EF4-FFF2-40B4-BE49-F238E27FC236}">
                <a16:creationId xmlns:a16="http://schemas.microsoft.com/office/drawing/2014/main" id="{2B27CBBD-7541-4C8F-9708-69EFDB8F0D24}"/>
              </a:ext>
            </a:extLst>
          </p:cNvPr>
          <p:cNvSpPr txBox="1">
            <a:spLocks/>
          </p:cNvSpPr>
          <p:nvPr/>
        </p:nvSpPr>
        <p:spPr>
          <a:xfrm>
            <a:off x="-36760" y="4289726"/>
            <a:ext cx="2276001" cy="1470001"/>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ctr">
              <a:buFont typeface="Wingdings" panose="05000000000000000000" pitchFamily="2" charset="2"/>
              <a:buNone/>
            </a:pPr>
            <a:r>
              <a:rPr lang="en-US" sz="1800" b="1" dirty="0">
                <a:solidFill>
                  <a:schemeClr val="accent6"/>
                </a:solidFill>
              </a:rPr>
              <a:t>EHMD</a:t>
            </a:r>
          </a:p>
          <a:p>
            <a:pPr algn="ctr"/>
            <a:r>
              <a:rPr lang="en-US" sz="1600" b="1" dirty="0"/>
              <a:t>Mother’s own milk</a:t>
            </a:r>
          </a:p>
          <a:p>
            <a:pPr algn="ctr"/>
            <a:r>
              <a:rPr lang="en-US" sz="1600" b="1" dirty="0"/>
              <a:t>Donor human milk</a:t>
            </a:r>
          </a:p>
          <a:p>
            <a:pPr algn="ctr"/>
            <a:r>
              <a:rPr lang="en-US" sz="1600" b="1" dirty="0"/>
              <a:t>HM</a:t>
            </a:r>
            <a:r>
              <a:rPr lang="en-US" sz="1600" b="1" dirty="0">
                <a:latin typeface="Calibri" panose="020F0502020204030204" pitchFamily="34" charset="0"/>
                <a:cs typeface="Calibri" panose="020F0502020204030204" pitchFamily="34" charset="0"/>
              </a:rPr>
              <a:t>–b</a:t>
            </a:r>
            <a:r>
              <a:rPr lang="en-US" sz="1600" b="1" dirty="0"/>
              <a:t>ased fortifiers</a:t>
            </a:r>
          </a:p>
          <a:p>
            <a:pPr marL="109728" indent="0" algn="ctr">
              <a:buFont typeface="Wingdings" panose="05000000000000000000" pitchFamily="2" charset="2"/>
              <a:buNone/>
            </a:pPr>
            <a:endParaRPr lang="en-US" sz="1800" dirty="0"/>
          </a:p>
        </p:txBody>
      </p:sp>
      <p:sp>
        <p:nvSpPr>
          <p:cNvPr id="16" name="Content Placeholder 7">
            <a:extLst>
              <a:ext uri="{FF2B5EF4-FFF2-40B4-BE49-F238E27FC236}">
                <a16:creationId xmlns:a16="http://schemas.microsoft.com/office/drawing/2014/main" id="{3C0C5CFA-1DA7-46BB-A654-7A721460612A}"/>
              </a:ext>
            </a:extLst>
          </p:cNvPr>
          <p:cNvSpPr txBox="1">
            <a:spLocks/>
          </p:cNvSpPr>
          <p:nvPr/>
        </p:nvSpPr>
        <p:spPr>
          <a:xfrm>
            <a:off x="4618484" y="4283124"/>
            <a:ext cx="2374897" cy="2108884"/>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ctr">
              <a:buFont typeface="Wingdings" panose="05000000000000000000" pitchFamily="2" charset="2"/>
              <a:buNone/>
            </a:pPr>
            <a:r>
              <a:rPr lang="en-US" sz="1800" b="1" dirty="0">
                <a:solidFill>
                  <a:schemeClr val="accent6"/>
                </a:solidFill>
              </a:rPr>
              <a:t>Reduction in BPD</a:t>
            </a:r>
          </a:p>
        </p:txBody>
      </p:sp>
      <p:sp>
        <p:nvSpPr>
          <p:cNvPr id="17" name="Content Placeholder 7">
            <a:extLst>
              <a:ext uri="{FF2B5EF4-FFF2-40B4-BE49-F238E27FC236}">
                <a16:creationId xmlns:a16="http://schemas.microsoft.com/office/drawing/2014/main" id="{F6573B87-9D0B-4ACC-AE46-D1AB18995C15}"/>
              </a:ext>
            </a:extLst>
          </p:cNvPr>
          <p:cNvSpPr txBox="1">
            <a:spLocks/>
          </p:cNvSpPr>
          <p:nvPr/>
        </p:nvSpPr>
        <p:spPr>
          <a:xfrm>
            <a:off x="6673695" y="4221375"/>
            <a:ext cx="2374897" cy="2108884"/>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ctr">
              <a:buFont typeface="Wingdings" panose="05000000000000000000" pitchFamily="2" charset="2"/>
              <a:buNone/>
            </a:pPr>
            <a:r>
              <a:rPr lang="en-US" sz="1800" b="1" dirty="0">
                <a:solidFill>
                  <a:schemeClr val="accent6"/>
                </a:solidFill>
              </a:rPr>
              <a:t>        Reduction in ROP</a:t>
            </a:r>
          </a:p>
        </p:txBody>
      </p:sp>
      <p:sp>
        <p:nvSpPr>
          <p:cNvPr id="18" name="Content Placeholder 7">
            <a:extLst>
              <a:ext uri="{FF2B5EF4-FFF2-40B4-BE49-F238E27FC236}">
                <a16:creationId xmlns:a16="http://schemas.microsoft.com/office/drawing/2014/main" id="{98254295-C2CC-4C0A-B60C-59FF38FBD8F1}"/>
              </a:ext>
            </a:extLst>
          </p:cNvPr>
          <p:cNvSpPr txBox="1">
            <a:spLocks/>
          </p:cNvSpPr>
          <p:nvPr/>
        </p:nvSpPr>
        <p:spPr>
          <a:xfrm>
            <a:off x="9146188" y="4181804"/>
            <a:ext cx="2494542" cy="2108884"/>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ctr">
              <a:buFont typeface="Wingdings" panose="05000000000000000000" pitchFamily="2" charset="2"/>
              <a:buNone/>
            </a:pPr>
            <a:r>
              <a:rPr lang="en-US" sz="1800" b="1" dirty="0">
                <a:solidFill>
                  <a:schemeClr val="accent6"/>
                </a:solidFill>
              </a:rPr>
              <a:t>          Late-onset Sepsis</a:t>
            </a:r>
          </a:p>
        </p:txBody>
      </p:sp>
      <p:sp>
        <p:nvSpPr>
          <p:cNvPr id="19" name="TextBox 18">
            <a:extLst>
              <a:ext uri="{FF2B5EF4-FFF2-40B4-BE49-F238E27FC236}">
                <a16:creationId xmlns:a16="http://schemas.microsoft.com/office/drawing/2014/main" id="{F2E5F1D2-599D-48FE-8301-2C039ED9E8BD}"/>
              </a:ext>
            </a:extLst>
          </p:cNvPr>
          <p:cNvSpPr txBox="1"/>
          <p:nvPr/>
        </p:nvSpPr>
        <p:spPr>
          <a:xfrm>
            <a:off x="3130001" y="1298208"/>
            <a:ext cx="55352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a:spcBef>
                <a:spcPct val="0"/>
              </a:spcBef>
              <a:buFontTx/>
              <a:buNone/>
              <a:defRPr sz="2400" b="1">
                <a:solidFill>
                  <a:srgbClr val="FF6600"/>
                </a:solidFill>
              </a:defRPr>
            </a:lvl1pPr>
            <a:lvl2pPr marL="742950" indent="-285750" eaLnBrk="0" hangingPunct="0">
              <a:spcBef>
                <a:spcPct val="20000"/>
              </a:spcBef>
              <a:buFont typeface="Arial" panose="020B0604020202020204" pitchFamily="34" charset="0"/>
              <a:buChar char="–"/>
              <a:defRPr sz="2800">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en-US" sz="3200" i="1" dirty="0">
                <a:solidFill>
                  <a:schemeClr val="accent1">
                    <a:lumMod val="50000"/>
                  </a:schemeClr>
                </a:solidFill>
              </a:rPr>
              <a:t>“The Burdens of Prematurity”</a:t>
            </a:r>
          </a:p>
        </p:txBody>
      </p:sp>
      <p:sp>
        <p:nvSpPr>
          <p:cNvPr id="20" name="Content Placeholder 10">
            <a:extLst>
              <a:ext uri="{FF2B5EF4-FFF2-40B4-BE49-F238E27FC236}">
                <a16:creationId xmlns:a16="http://schemas.microsoft.com/office/drawing/2014/main" id="{E825D032-A14F-480C-BF76-7E8EC9AAEC11}"/>
              </a:ext>
            </a:extLst>
          </p:cNvPr>
          <p:cNvSpPr txBox="1">
            <a:spLocks/>
          </p:cNvSpPr>
          <p:nvPr/>
        </p:nvSpPr>
        <p:spPr>
          <a:xfrm>
            <a:off x="4336506" y="4631116"/>
            <a:ext cx="3069772" cy="1844908"/>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lvl="1"/>
            <a:r>
              <a:rPr lang="en-US" sz="1600" dirty="0"/>
              <a:t>9.0% less BPD</a:t>
            </a:r>
            <a:r>
              <a:rPr lang="en-US" sz="1600" baseline="30000" dirty="0"/>
              <a:t>1</a:t>
            </a:r>
            <a:endParaRPr lang="en-US" sz="1600" dirty="0"/>
          </a:p>
          <a:p>
            <a:pPr lvl="1"/>
            <a:r>
              <a:rPr lang="en-US" sz="1600" dirty="0"/>
              <a:t>16.5% less BPD</a:t>
            </a:r>
            <a:r>
              <a:rPr lang="en-US" sz="1600" baseline="30000" dirty="0"/>
              <a:t>2</a:t>
            </a:r>
          </a:p>
          <a:p>
            <a:pPr lvl="1"/>
            <a:r>
              <a:rPr lang="en-US" sz="1600" dirty="0"/>
              <a:t>8.6% less BPD</a:t>
            </a:r>
            <a:r>
              <a:rPr lang="en-US" sz="1600" baseline="30000" dirty="0"/>
              <a:t>3</a:t>
            </a:r>
          </a:p>
          <a:p>
            <a:pPr lvl="1"/>
            <a:r>
              <a:rPr lang="en-US" sz="1600" dirty="0"/>
              <a:t>15.0% less BPD</a:t>
            </a:r>
            <a:r>
              <a:rPr lang="en-US" sz="1600" baseline="30000" dirty="0"/>
              <a:t>4</a:t>
            </a:r>
            <a:endParaRPr lang="en-US" sz="1600" b="1" baseline="30000" dirty="0"/>
          </a:p>
        </p:txBody>
      </p:sp>
      <p:sp>
        <p:nvSpPr>
          <p:cNvPr id="21" name="Content Placeholder 10">
            <a:extLst>
              <a:ext uri="{FF2B5EF4-FFF2-40B4-BE49-F238E27FC236}">
                <a16:creationId xmlns:a16="http://schemas.microsoft.com/office/drawing/2014/main" id="{3D1ED554-FB7F-44AD-A146-BC183CFD79BA}"/>
              </a:ext>
            </a:extLst>
          </p:cNvPr>
          <p:cNvSpPr txBox="1">
            <a:spLocks/>
          </p:cNvSpPr>
          <p:nvPr/>
        </p:nvSpPr>
        <p:spPr>
          <a:xfrm>
            <a:off x="9362009" y="4590349"/>
            <a:ext cx="2995231" cy="1657213"/>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1600" dirty="0"/>
              <a:t>For every 10% </a:t>
            </a:r>
            <a:r>
              <a:rPr lang="en-US" sz="1600" dirty="0">
                <a:latin typeface="Calibri" panose="020F0502020204030204" pitchFamily="34" charset="0"/>
                <a:cs typeface="Calibri" panose="020F0502020204030204" pitchFamily="34" charset="0"/>
              </a:rPr>
              <a:t>↑ CMBD                             17.9% ↑ late-onset sepsis</a:t>
            </a:r>
            <a:r>
              <a:rPr lang="en-US" sz="1600" baseline="30000" dirty="0">
                <a:latin typeface="Calibri" panose="020F0502020204030204" pitchFamily="34" charset="0"/>
                <a:cs typeface="Calibri" panose="020F0502020204030204" pitchFamily="34" charset="0"/>
              </a:rPr>
              <a:t>1</a:t>
            </a:r>
          </a:p>
          <a:p>
            <a:r>
              <a:rPr lang="en-US" sz="1600" dirty="0"/>
              <a:t>11.3% reduction in LOS</a:t>
            </a:r>
            <a:r>
              <a:rPr lang="en-US" sz="1600" baseline="30000" dirty="0"/>
              <a:t>2</a:t>
            </a:r>
          </a:p>
          <a:p>
            <a:r>
              <a:rPr lang="en-US" sz="1600" dirty="0"/>
              <a:t>10.5% reduction in LOS</a:t>
            </a:r>
            <a:r>
              <a:rPr lang="en-US" sz="1600" baseline="30000" dirty="0"/>
              <a:t>3</a:t>
            </a:r>
          </a:p>
          <a:p>
            <a:r>
              <a:rPr lang="en-US" sz="1600" dirty="0"/>
              <a:t>12.5% less LOS evaluations</a:t>
            </a:r>
            <a:r>
              <a:rPr lang="en-US" sz="1600" baseline="30000" dirty="0"/>
              <a:t>4</a:t>
            </a:r>
            <a:endParaRPr lang="en-US" sz="1600" b="1" baseline="30000" dirty="0"/>
          </a:p>
          <a:p>
            <a:pPr lvl="1"/>
            <a:endParaRPr lang="en-US" sz="1700" b="1" dirty="0"/>
          </a:p>
          <a:p>
            <a:pPr marL="411480" lvl="1" indent="0">
              <a:buFont typeface="Arial" panose="020B0604020202020204" pitchFamily="34" charset="0"/>
              <a:buNone/>
            </a:pPr>
            <a:endParaRPr lang="en-US" dirty="0"/>
          </a:p>
        </p:txBody>
      </p:sp>
      <p:sp>
        <p:nvSpPr>
          <p:cNvPr id="22" name="Content Placeholder 10">
            <a:extLst>
              <a:ext uri="{FF2B5EF4-FFF2-40B4-BE49-F238E27FC236}">
                <a16:creationId xmlns:a16="http://schemas.microsoft.com/office/drawing/2014/main" id="{B95866DD-90ED-4048-B45F-108A606540E0}"/>
              </a:ext>
            </a:extLst>
          </p:cNvPr>
          <p:cNvSpPr txBox="1">
            <a:spLocks/>
          </p:cNvSpPr>
          <p:nvPr/>
        </p:nvSpPr>
        <p:spPr>
          <a:xfrm>
            <a:off x="6673695" y="4603165"/>
            <a:ext cx="2823471" cy="1299297"/>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lvl="1"/>
            <a:r>
              <a:rPr lang="en-US" sz="1600" dirty="0"/>
              <a:t>13.5% less ROP</a:t>
            </a:r>
            <a:r>
              <a:rPr lang="en-US" sz="1600" baseline="30000" dirty="0"/>
              <a:t>3</a:t>
            </a:r>
            <a:r>
              <a:rPr lang="en-US" sz="1600" dirty="0"/>
              <a:t> </a:t>
            </a:r>
          </a:p>
          <a:p>
            <a:pPr lvl="1"/>
            <a:r>
              <a:rPr lang="en-US" sz="1600" dirty="0"/>
              <a:t>8.6% less ROP</a:t>
            </a:r>
            <a:r>
              <a:rPr lang="en-US" sz="1600" baseline="30000" dirty="0"/>
              <a:t>4</a:t>
            </a:r>
            <a:r>
              <a:rPr lang="en-US" sz="1600" dirty="0"/>
              <a:t> </a:t>
            </a:r>
          </a:p>
          <a:p>
            <a:pPr lvl="1"/>
            <a:r>
              <a:rPr lang="en-US" sz="1600" dirty="0"/>
              <a:t>3.8% less ROP</a:t>
            </a:r>
            <a:r>
              <a:rPr lang="en-US" sz="1600" baseline="30000" dirty="0"/>
              <a:t>5</a:t>
            </a:r>
            <a:endParaRPr lang="en-US" sz="1600" dirty="0"/>
          </a:p>
          <a:p>
            <a:pPr lvl="1"/>
            <a:r>
              <a:rPr lang="en-US" sz="1600" dirty="0"/>
              <a:t>Up to 26% less ROP</a:t>
            </a:r>
            <a:r>
              <a:rPr lang="en-US" sz="1600" baseline="30000" dirty="0"/>
              <a:t>6</a:t>
            </a:r>
            <a:endParaRPr lang="en-US" sz="1600" b="1" dirty="0"/>
          </a:p>
          <a:p>
            <a:pPr marL="411480" lvl="1" indent="0">
              <a:buFont typeface="Arial" panose="020B0604020202020204" pitchFamily="34" charset="0"/>
              <a:buNone/>
            </a:pPr>
            <a:endParaRPr lang="en-US" dirty="0"/>
          </a:p>
        </p:txBody>
      </p:sp>
      <p:sp>
        <p:nvSpPr>
          <p:cNvPr id="24" name="Content Placeholder 7">
            <a:extLst>
              <a:ext uri="{FF2B5EF4-FFF2-40B4-BE49-F238E27FC236}">
                <a16:creationId xmlns:a16="http://schemas.microsoft.com/office/drawing/2014/main" id="{4EE7C711-6B18-4A93-A420-7297C4F62BFB}"/>
              </a:ext>
            </a:extLst>
          </p:cNvPr>
          <p:cNvSpPr txBox="1">
            <a:spLocks/>
          </p:cNvSpPr>
          <p:nvPr/>
        </p:nvSpPr>
        <p:spPr>
          <a:xfrm>
            <a:off x="1844254" y="4647012"/>
            <a:ext cx="2965297" cy="1381108"/>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6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lvl="1"/>
            <a:r>
              <a:rPr lang="en-US" sz="1600" dirty="0"/>
              <a:t>Sullivan</a:t>
            </a:r>
            <a:r>
              <a:rPr lang="en-US" sz="1600" baseline="30000" dirty="0"/>
              <a:t>1</a:t>
            </a:r>
            <a:r>
              <a:rPr lang="en-US" sz="1600" dirty="0"/>
              <a:t> et al (2010) </a:t>
            </a:r>
          </a:p>
          <a:p>
            <a:pPr lvl="1"/>
            <a:r>
              <a:rPr lang="en-US" sz="1600" dirty="0"/>
              <a:t> Abrams</a:t>
            </a:r>
            <a:r>
              <a:rPr lang="en-US" sz="1600" baseline="30000" dirty="0"/>
              <a:t>2</a:t>
            </a:r>
            <a:r>
              <a:rPr lang="en-US" sz="1600" dirty="0"/>
              <a:t> et al (2014)</a:t>
            </a:r>
          </a:p>
          <a:p>
            <a:pPr lvl="1"/>
            <a:r>
              <a:rPr lang="en-US" sz="1600" dirty="0"/>
              <a:t>Hair AB</a:t>
            </a:r>
            <a:r>
              <a:rPr lang="en-US" sz="1600" baseline="30000" dirty="0"/>
              <a:t>3</a:t>
            </a:r>
            <a:r>
              <a:rPr lang="en-US" sz="1600" dirty="0"/>
              <a:t> et al (2016)</a:t>
            </a:r>
          </a:p>
          <a:p>
            <a:pPr lvl="1"/>
            <a:r>
              <a:rPr lang="en-US" sz="1600" dirty="0"/>
              <a:t>Assad M</a:t>
            </a:r>
            <a:r>
              <a:rPr lang="en-US" sz="1600" baseline="30000" dirty="0"/>
              <a:t>4</a:t>
            </a:r>
            <a:r>
              <a:rPr lang="en-US" sz="1600" dirty="0"/>
              <a:t> et al (2016)</a:t>
            </a:r>
          </a:p>
        </p:txBody>
      </p:sp>
      <p:sp>
        <p:nvSpPr>
          <p:cNvPr id="3" name="TextBox 2">
            <a:extLst>
              <a:ext uri="{FF2B5EF4-FFF2-40B4-BE49-F238E27FC236}">
                <a16:creationId xmlns:a16="http://schemas.microsoft.com/office/drawing/2014/main" id="{0C81380A-F801-4854-849D-34CA255249C8}"/>
              </a:ext>
            </a:extLst>
          </p:cNvPr>
          <p:cNvSpPr txBox="1"/>
          <p:nvPr/>
        </p:nvSpPr>
        <p:spPr>
          <a:xfrm>
            <a:off x="3642043" y="6259536"/>
            <a:ext cx="3915239" cy="369332"/>
          </a:xfrm>
          <a:prstGeom prst="rect">
            <a:avLst/>
          </a:prstGeom>
          <a:noFill/>
        </p:spPr>
        <p:txBody>
          <a:bodyPr wrap="none" rtlCol="0">
            <a:spAutoFit/>
          </a:bodyPr>
          <a:lstStyle/>
          <a:p>
            <a:r>
              <a:rPr lang="en-US" b="1" dirty="0"/>
              <a:t>REFERNCES AVAILABLE UPON REQUEST</a:t>
            </a:r>
          </a:p>
        </p:txBody>
      </p:sp>
    </p:spTree>
    <p:extLst>
      <p:ext uri="{BB962C8B-B14F-4D97-AF65-F5344CB8AC3E}">
        <p14:creationId xmlns:p14="http://schemas.microsoft.com/office/powerpoint/2010/main" val="185200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6" grpId="0"/>
      <p:bldP spid="17" grpId="0"/>
      <p:bldP spid="18" grpId="0"/>
      <p:bldP spid="20" grpId="0"/>
      <p:bldP spid="21" grpId="0"/>
      <p:bldP spid="22"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DA7D77-C90F-4443-AED4-4DB38C6656F7}"/>
              </a:ext>
            </a:extLst>
          </p:cNvPr>
          <p:cNvSpPr>
            <a:spLocks noGrp="1"/>
          </p:cNvSpPr>
          <p:nvPr>
            <p:ph idx="1"/>
          </p:nvPr>
        </p:nvSpPr>
        <p:spPr>
          <a:xfrm>
            <a:off x="487038" y="1318796"/>
            <a:ext cx="10362410" cy="5134583"/>
          </a:xfrm>
        </p:spPr>
        <p:txBody>
          <a:bodyPr>
            <a:noAutofit/>
          </a:bodyPr>
          <a:lstStyle/>
          <a:p>
            <a:r>
              <a:rPr lang="en-US" sz="2800" b="1" dirty="0"/>
              <a:t>Human Milk Research in the last 15+ Years has Grown and Evolved</a:t>
            </a:r>
          </a:p>
          <a:p>
            <a:pPr lvl="1"/>
            <a:r>
              <a:rPr lang="en-US" sz="2400" dirty="0"/>
              <a:t>2004: Immunobiology of HM (Hanson)</a:t>
            </a:r>
          </a:p>
          <a:p>
            <a:pPr lvl="1"/>
            <a:r>
              <a:rPr lang="en-US" sz="2400" dirty="0"/>
              <a:t>2007: First discovery of stem cells in HM</a:t>
            </a:r>
          </a:p>
          <a:p>
            <a:pPr lvl="1"/>
            <a:r>
              <a:rPr lang="en-US" sz="2400" dirty="0"/>
              <a:t>2009: 261 previously unidentified proteins were found in HM </a:t>
            </a:r>
          </a:p>
          <a:p>
            <a:pPr lvl="1"/>
            <a:r>
              <a:rPr lang="en-US" sz="2400" dirty="0"/>
              <a:t>2012: Identification/clinical role and abundance of HMOs</a:t>
            </a:r>
          </a:p>
          <a:p>
            <a:pPr lvl="1"/>
            <a:r>
              <a:rPr lang="en-US" sz="2400" dirty="0"/>
              <a:t>2015: 300 new microRNA molecules were characterized in HM</a:t>
            </a:r>
          </a:p>
          <a:p>
            <a:pPr lvl="1"/>
            <a:r>
              <a:rPr lang="en-US" sz="2400" dirty="0"/>
              <a:t>2020: HM as part of a “global immunologic organ” </a:t>
            </a:r>
          </a:p>
          <a:p>
            <a:pPr lvl="1"/>
            <a:r>
              <a:rPr lang="en-US" sz="2400" dirty="0"/>
              <a:t>2021: HM as a “biological system” </a:t>
            </a:r>
            <a:endParaRPr lang="en-US" sz="2400" b="1" dirty="0"/>
          </a:p>
          <a:p>
            <a:endParaRPr lang="en-US" sz="2200" dirty="0"/>
          </a:p>
        </p:txBody>
      </p:sp>
      <p:sp>
        <p:nvSpPr>
          <p:cNvPr id="4" name="Slide Number Placeholder 3">
            <a:extLst>
              <a:ext uri="{FF2B5EF4-FFF2-40B4-BE49-F238E27FC236}">
                <a16:creationId xmlns:a16="http://schemas.microsoft.com/office/drawing/2014/main" id="{9CA5384B-0F94-4B1C-8088-C29A9F633D96}"/>
              </a:ext>
            </a:extLst>
          </p:cNvPr>
          <p:cNvSpPr>
            <a:spLocks noGrp="1"/>
          </p:cNvSpPr>
          <p:nvPr>
            <p:ph type="sldNum" sz="quarter" idx="12"/>
          </p:nvPr>
        </p:nvSpPr>
        <p:spPr/>
        <p:txBody>
          <a:bodyPr/>
          <a:lstStyle/>
          <a:p>
            <a:fld id="{401CF334-2D5C-4859-84A6-CA7E6E43FAEB}" type="slidenum">
              <a:rPr lang="en-US" smtClean="0"/>
              <a:t>21</a:t>
            </a:fld>
            <a:endParaRPr lang="en-US" dirty="0"/>
          </a:p>
        </p:txBody>
      </p:sp>
      <p:sp>
        <p:nvSpPr>
          <p:cNvPr id="5" name="TextBox 4">
            <a:extLst>
              <a:ext uri="{FF2B5EF4-FFF2-40B4-BE49-F238E27FC236}">
                <a16:creationId xmlns:a16="http://schemas.microsoft.com/office/drawing/2014/main" id="{4B7B56A9-EAFC-4DE2-8D9E-E38AA1F7793E}"/>
              </a:ext>
            </a:extLst>
          </p:cNvPr>
          <p:cNvSpPr txBox="1"/>
          <p:nvPr/>
        </p:nvSpPr>
        <p:spPr>
          <a:xfrm>
            <a:off x="-1315453" y="4903637"/>
            <a:ext cx="13020415" cy="523220"/>
          </a:xfrm>
          <a:prstGeom prst="rect">
            <a:avLst/>
          </a:prstGeom>
          <a:noFill/>
        </p:spPr>
        <p:txBody>
          <a:bodyPr wrap="square" rtlCol="0">
            <a:spAutoFit/>
          </a:bodyPr>
          <a:lstStyle/>
          <a:p>
            <a:pPr algn="ctr"/>
            <a:r>
              <a:rPr lang="en-US" sz="2800" b="1" i="1" dirty="0">
                <a:solidFill>
                  <a:schemeClr val="accent6">
                    <a:lumMod val="75000"/>
                  </a:schemeClr>
                </a:solidFill>
              </a:rPr>
              <a:t>Human milk research, clinical trials, and  are accelerating</a:t>
            </a:r>
          </a:p>
        </p:txBody>
      </p:sp>
      <p:sp>
        <p:nvSpPr>
          <p:cNvPr id="9" name="Title 2">
            <a:extLst>
              <a:ext uri="{FF2B5EF4-FFF2-40B4-BE49-F238E27FC236}">
                <a16:creationId xmlns:a16="http://schemas.microsoft.com/office/drawing/2014/main" id="{58B0590B-9420-45EB-9E48-58DB730D4BAC}"/>
              </a:ext>
            </a:extLst>
          </p:cNvPr>
          <p:cNvSpPr>
            <a:spLocks noGrp="1"/>
          </p:cNvSpPr>
          <p:nvPr>
            <p:ph type="title"/>
          </p:nvPr>
        </p:nvSpPr>
        <p:spPr>
          <a:xfrm>
            <a:off x="321305" y="399718"/>
            <a:ext cx="11540860" cy="1066800"/>
          </a:xfrm>
        </p:spPr>
        <p:txBody>
          <a:bodyPr/>
          <a:lstStyle/>
          <a:p>
            <a:r>
              <a:rPr lang="en-US" dirty="0"/>
              <a:t>Human Milk – Contains Over 100,000 Components</a:t>
            </a:r>
          </a:p>
        </p:txBody>
      </p:sp>
    </p:spTree>
    <p:extLst>
      <p:ext uri="{BB962C8B-B14F-4D97-AF65-F5344CB8AC3E}">
        <p14:creationId xmlns:p14="http://schemas.microsoft.com/office/powerpoint/2010/main" val="2228431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AEFB44-BE48-491B-A0A8-ECBEC9D60D2E}"/>
              </a:ext>
            </a:extLst>
          </p:cNvPr>
          <p:cNvSpPr>
            <a:spLocks noGrp="1"/>
          </p:cNvSpPr>
          <p:nvPr>
            <p:ph idx="1"/>
          </p:nvPr>
        </p:nvSpPr>
        <p:spPr>
          <a:xfrm>
            <a:off x="329835" y="1481607"/>
            <a:ext cx="10515600" cy="4430353"/>
          </a:xfrm>
        </p:spPr>
        <p:txBody>
          <a:bodyPr>
            <a:normAutofit/>
          </a:bodyPr>
          <a:lstStyle/>
          <a:p>
            <a:pPr algn="l"/>
            <a:r>
              <a:rPr lang="en-US" sz="2600" b="1" i="0" dirty="0">
                <a:solidFill>
                  <a:srgbClr val="000000"/>
                </a:solidFill>
                <a:effectLst/>
              </a:rPr>
              <a:t>Proteins are the Workhorses of the Cell</a:t>
            </a:r>
          </a:p>
          <a:p>
            <a:pPr lvl="1"/>
            <a:r>
              <a:rPr lang="en-US" dirty="0">
                <a:solidFill>
                  <a:srgbClr val="000000"/>
                </a:solidFill>
              </a:rPr>
              <a:t>Cell</a:t>
            </a:r>
            <a:r>
              <a:rPr lang="en-US" b="0" i="0" dirty="0">
                <a:solidFill>
                  <a:srgbClr val="000000"/>
                </a:solidFill>
                <a:effectLst/>
              </a:rPr>
              <a:t>ular reactions</a:t>
            </a:r>
          </a:p>
          <a:p>
            <a:pPr lvl="1"/>
            <a:r>
              <a:rPr lang="en-US" dirty="0">
                <a:solidFill>
                  <a:srgbClr val="000000"/>
                </a:solidFill>
              </a:rPr>
              <a:t>M</a:t>
            </a:r>
            <a:r>
              <a:rPr lang="en-US" b="0" i="0" dirty="0">
                <a:solidFill>
                  <a:srgbClr val="000000"/>
                </a:solidFill>
                <a:effectLst/>
              </a:rPr>
              <a:t>ediates cell signaling</a:t>
            </a:r>
            <a:endParaRPr lang="en-US" dirty="0">
              <a:solidFill>
                <a:srgbClr val="000000"/>
              </a:solidFill>
            </a:endParaRPr>
          </a:p>
          <a:p>
            <a:pPr lvl="1"/>
            <a:r>
              <a:rPr lang="en-US" b="0" i="0" dirty="0">
                <a:solidFill>
                  <a:srgbClr val="000000"/>
                </a:solidFill>
                <a:effectLst/>
              </a:rPr>
              <a:t>Provides structure</a:t>
            </a:r>
          </a:p>
          <a:p>
            <a:pPr lvl="1"/>
            <a:r>
              <a:rPr lang="en-US" dirty="0">
                <a:solidFill>
                  <a:srgbClr val="000000"/>
                </a:solidFill>
              </a:rPr>
              <a:t>G</a:t>
            </a:r>
            <a:r>
              <a:rPr lang="en-US" b="0" i="0" dirty="0">
                <a:solidFill>
                  <a:srgbClr val="000000"/>
                </a:solidFill>
                <a:effectLst/>
              </a:rPr>
              <a:t>ene expression</a:t>
            </a:r>
          </a:p>
          <a:p>
            <a:pPr lvl="1"/>
            <a:r>
              <a:rPr lang="en-US" dirty="0">
                <a:solidFill>
                  <a:srgbClr val="000000"/>
                </a:solidFill>
              </a:rPr>
              <a:t>20 </a:t>
            </a:r>
            <a:r>
              <a:rPr lang="en-US" b="0" i="0" dirty="0">
                <a:solidFill>
                  <a:srgbClr val="000000"/>
                </a:solidFill>
                <a:effectLst/>
              </a:rPr>
              <a:t>amino acids (AA) makes 20</a:t>
            </a:r>
            <a:r>
              <a:rPr lang="en-US" b="0" i="0" baseline="30000" dirty="0">
                <a:solidFill>
                  <a:srgbClr val="000000"/>
                </a:solidFill>
                <a:effectLst/>
              </a:rPr>
              <a:t>n</a:t>
            </a:r>
            <a:r>
              <a:rPr lang="en-US" b="0" i="0" dirty="0">
                <a:solidFill>
                  <a:srgbClr val="000000"/>
                </a:solidFill>
                <a:effectLst/>
              </a:rPr>
              <a:t> possible combinations</a:t>
            </a:r>
          </a:p>
          <a:p>
            <a:pPr lvl="1"/>
            <a:r>
              <a:rPr lang="en-US" dirty="0">
                <a:solidFill>
                  <a:srgbClr val="000000"/>
                </a:solidFill>
              </a:rPr>
              <a:t>A</a:t>
            </a:r>
            <a:r>
              <a:rPr lang="en-US" b="0" i="0" dirty="0">
                <a:solidFill>
                  <a:srgbClr val="000000"/>
                </a:solidFill>
                <a:effectLst/>
              </a:rPr>
              <a:t> peptide of 2 amino acids makes 20</a:t>
            </a:r>
            <a:r>
              <a:rPr lang="en-US" b="0" i="0" baseline="30000" dirty="0">
                <a:solidFill>
                  <a:srgbClr val="000000"/>
                </a:solidFill>
                <a:effectLst/>
              </a:rPr>
              <a:t>2</a:t>
            </a:r>
            <a:r>
              <a:rPr lang="en-US" b="0" i="0" dirty="0">
                <a:solidFill>
                  <a:srgbClr val="000000"/>
                </a:solidFill>
                <a:effectLst/>
              </a:rPr>
              <a:t> = 400 combinations</a:t>
            </a:r>
          </a:p>
          <a:p>
            <a:pPr lvl="1"/>
            <a:r>
              <a:rPr lang="en-US" dirty="0">
                <a:solidFill>
                  <a:srgbClr val="000000"/>
                </a:solidFill>
              </a:rPr>
              <a:t>10 amino acids makes 20</a:t>
            </a:r>
            <a:r>
              <a:rPr lang="en-US" baseline="30000" dirty="0">
                <a:solidFill>
                  <a:srgbClr val="000000"/>
                </a:solidFill>
              </a:rPr>
              <a:t>10</a:t>
            </a:r>
            <a:r>
              <a:rPr lang="en-US" dirty="0">
                <a:solidFill>
                  <a:srgbClr val="000000"/>
                </a:solidFill>
              </a:rPr>
              <a:t> = 10,240,000,000,000, combinations</a:t>
            </a:r>
          </a:p>
          <a:p>
            <a:pPr lvl="1"/>
            <a:r>
              <a:rPr lang="en-US" dirty="0">
                <a:solidFill>
                  <a:srgbClr val="000000"/>
                </a:solidFill>
              </a:rPr>
              <a:t>Structure is the </a:t>
            </a:r>
            <a:r>
              <a:rPr lang="en-US" b="0" i="0" dirty="0">
                <a:solidFill>
                  <a:srgbClr val="000000"/>
                </a:solidFill>
                <a:effectLst/>
              </a:rPr>
              <a:t>3-D “conformation” </a:t>
            </a:r>
            <a:r>
              <a:rPr lang="en-US" dirty="0">
                <a:solidFill>
                  <a:srgbClr val="000000"/>
                </a:solidFill>
              </a:rPr>
              <a:t>or tri-f</a:t>
            </a:r>
            <a:r>
              <a:rPr lang="en-US" b="0" i="0" dirty="0">
                <a:solidFill>
                  <a:srgbClr val="000000"/>
                </a:solidFill>
                <a:effectLst/>
              </a:rPr>
              <a:t>olded protein</a:t>
            </a:r>
          </a:p>
          <a:p>
            <a:pPr lvl="1"/>
            <a:r>
              <a:rPr lang="en-US" dirty="0">
                <a:solidFill>
                  <a:srgbClr val="000000"/>
                </a:solidFill>
              </a:rPr>
              <a:t>C</a:t>
            </a:r>
            <a:r>
              <a:rPr lang="en-US" b="0" i="0" dirty="0">
                <a:solidFill>
                  <a:srgbClr val="000000"/>
                </a:solidFill>
                <a:effectLst/>
              </a:rPr>
              <a:t>onformation determines the function of the protein</a:t>
            </a:r>
          </a:p>
          <a:p>
            <a:pPr lvl="1"/>
            <a:r>
              <a:rPr lang="en-US" b="1" i="1" dirty="0">
                <a:solidFill>
                  <a:schemeClr val="accent6">
                    <a:lumMod val="75000"/>
                  </a:schemeClr>
                </a:solidFill>
                <a:effectLst/>
              </a:rPr>
              <a:t>The versatility of proteins arises because of their varied structures</a:t>
            </a:r>
          </a:p>
          <a:p>
            <a:pPr lvl="2"/>
            <a:endParaRPr lang="en-US" b="1" i="1" dirty="0">
              <a:solidFill>
                <a:schemeClr val="accent5">
                  <a:lumMod val="75000"/>
                </a:schemeClr>
              </a:solidFill>
              <a:effectLst/>
            </a:endParaRPr>
          </a:p>
          <a:p>
            <a:pPr lvl="1"/>
            <a:endParaRPr lang="en-US" b="0" i="0" dirty="0">
              <a:solidFill>
                <a:srgbClr val="000000"/>
              </a:solidFill>
              <a:effectLst/>
              <a:latin typeface="Tahoma" panose="020B0604030504040204" pitchFamily="34" charset="0"/>
            </a:endParaRPr>
          </a:p>
        </p:txBody>
      </p:sp>
      <p:sp>
        <p:nvSpPr>
          <p:cNvPr id="5" name="TextBox 4">
            <a:extLst>
              <a:ext uri="{FF2B5EF4-FFF2-40B4-BE49-F238E27FC236}">
                <a16:creationId xmlns:a16="http://schemas.microsoft.com/office/drawing/2014/main" id="{9EE4FA55-2125-4967-94CC-ECC2026AD92F}"/>
              </a:ext>
            </a:extLst>
          </p:cNvPr>
          <p:cNvSpPr txBox="1"/>
          <p:nvPr/>
        </p:nvSpPr>
        <p:spPr>
          <a:xfrm>
            <a:off x="1283645" y="6068080"/>
            <a:ext cx="7689413" cy="523220"/>
          </a:xfrm>
          <a:prstGeom prst="rect">
            <a:avLst/>
          </a:prstGeom>
          <a:noFill/>
        </p:spPr>
        <p:txBody>
          <a:bodyPr wrap="none" rtlCol="0">
            <a:spAutoFit/>
          </a:bodyPr>
          <a:lstStyle/>
          <a:p>
            <a:r>
              <a:rPr lang="en-US" sz="1400" dirty="0"/>
              <a:t>Rajagopal  KA, Indira &amp;Tan T(2021, March 6 Structure and  Function-Proteins1. Oregon State University.</a:t>
            </a:r>
          </a:p>
          <a:p>
            <a:r>
              <a:rPr lang="en-US" sz="1400" dirty="0">
                <a:hlinkClick r:id="rId3"/>
              </a:rPr>
              <a:t>https://bio.libretexts.org/@go/page/7810</a:t>
            </a:r>
            <a:r>
              <a:rPr lang="en-US" sz="1400" dirty="0"/>
              <a:t>. </a:t>
            </a:r>
          </a:p>
        </p:txBody>
      </p:sp>
      <p:pic>
        <p:nvPicPr>
          <p:cNvPr id="6" name="Picture 2">
            <a:extLst>
              <a:ext uri="{FF2B5EF4-FFF2-40B4-BE49-F238E27FC236}">
                <a16:creationId xmlns:a16="http://schemas.microsoft.com/office/drawing/2014/main" id="{0B7DD7AD-69F0-4F50-98ED-58A96C1EFD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144"/>
          <a:stretch/>
        </p:blipFill>
        <p:spPr bwMode="auto">
          <a:xfrm>
            <a:off x="8915765" y="1496696"/>
            <a:ext cx="3022965" cy="4430353"/>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D463D875-14D9-4B90-8821-A62812EDB027}"/>
              </a:ext>
            </a:extLst>
          </p:cNvPr>
          <p:cNvSpPr>
            <a:spLocks noGrp="1"/>
          </p:cNvSpPr>
          <p:nvPr>
            <p:ph type="title"/>
          </p:nvPr>
        </p:nvSpPr>
        <p:spPr>
          <a:xfrm>
            <a:off x="321305" y="399718"/>
            <a:ext cx="11540860"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421371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683B6F-3F2D-41A8-9FC6-2FFA9978C565}"/>
              </a:ext>
            </a:extLst>
          </p:cNvPr>
          <p:cNvSpPr>
            <a:spLocks noGrp="1"/>
          </p:cNvSpPr>
          <p:nvPr>
            <p:ph idx="1"/>
          </p:nvPr>
        </p:nvSpPr>
        <p:spPr>
          <a:xfrm>
            <a:off x="416560" y="1466518"/>
            <a:ext cx="10742866" cy="4325112"/>
          </a:xfrm>
        </p:spPr>
        <p:txBody>
          <a:bodyPr/>
          <a:lstStyle/>
          <a:p>
            <a:pPr marL="109728" indent="0">
              <a:buNone/>
            </a:pPr>
            <a:r>
              <a:rPr lang="en-US" sz="2800" b="1" dirty="0"/>
              <a:t>Protein Function Depends on Its Structure</a:t>
            </a:r>
          </a:p>
          <a:p>
            <a:r>
              <a:rPr lang="en-US" b="1" i="1" dirty="0">
                <a:solidFill>
                  <a:schemeClr val="accent6">
                    <a:lumMod val="75000"/>
                  </a:schemeClr>
                </a:solidFill>
              </a:rPr>
              <a:t>Human milk proteins are complex and susceptible to processing methods</a:t>
            </a:r>
          </a:p>
          <a:p>
            <a:pPr lvl="1"/>
            <a:r>
              <a:rPr lang="en-US" dirty="0"/>
              <a:t>Processing temperature &gt;72°C → fragmentation, reformation of aggregates </a:t>
            </a:r>
          </a:p>
          <a:p>
            <a:pPr lvl="1"/>
            <a:r>
              <a:rPr lang="en-US" dirty="0"/>
              <a:t>Results in permanent protein damage </a:t>
            </a:r>
          </a:p>
          <a:p>
            <a:pPr lvl="1"/>
            <a:r>
              <a:rPr lang="en-US" dirty="0"/>
              <a:t>Negatively impacts biological function</a:t>
            </a:r>
          </a:p>
          <a:p>
            <a:pPr marL="411480" lvl="1" indent="0">
              <a:buNone/>
            </a:pPr>
            <a:endParaRPr lang="en-US" dirty="0"/>
          </a:p>
          <a:p>
            <a:r>
              <a:rPr lang="en-US" b="1" i="1" dirty="0">
                <a:solidFill>
                  <a:schemeClr val="accent6">
                    <a:lumMod val="75000"/>
                  </a:schemeClr>
                </a:solidFill>
              </a:rPr>
              <a:t>High temperature and pressure can change the shape of antibodies</a:t>
            </a:r>
          </a:p>
          <a:p>
            <a:pPr lvl="1"/>
            <a:r>
              <a:rPr lang="en-US" dirty="0"/>
              <a:t>Removes ability to recognize and bind to antigens</a:t>
            </a:r>
          </a:p>
          <a:p>
            <a:pPr lvl="1"/>
            <a:r>
              <a:rPr lang="en-US" dirty="0"/>
              <a:t>Affects protective feature antibodies typically provide</a:t>
            </a:r>
          </a:p>
        </p:txBody>
      </p:sp>
      <p:sp>
        <p:nvSpPr>
          <p:cNvPr id="4" name="Slide Number Placeholder 3">
            <a:extLst>
              <a:ext uri="{FF2B5EF4-FFF2-40B4-BE49-F238E27FC236}">
                <a16:creationId xmlns:a16="http://schemas.microsoft.com/office/drawing/2014/main" id="{DD3AEBC2-8968-43A9-A321-9998760280D6}"/>
              </a:ext>
            </a:extLst>
          </p:cNvPr>
          <p:cNvSpPr>
            <a:spLocks noGrp="1"/>
          </p:cNvSpPr>
          <p:nvPr>
            <p:ph type="sldNum" sz="quarter" idx="12"/>
          </p:nvPr>
        </p:nvSpPr>
        <p:spPr/>
        <p:txBody>
          <a:bodyPr/>
          <a:lstStyle/>
          <a:p>
            <a:fld id="{401CF334-2D5C-4859-84A6-CA7E6E43FAEB}" type="slidenum">
              <a:rPr lang="en-US" smtClean="0"/>
              <a:t>23</a:t>
            </a:fld>
            <a:endParaRPr lang="en-US" dirty="0"/>
          </a:p>
        </p:txBody>
      </p:sp>
      <p:sp>
        <p:nvSpPr>
          <p:cNvPr id="5" name="Footer Placeholder 4">
            <a:extLst>
              <a:ext uri="{FF2B5EF4-FFF2-40B4-BE49-F238E27FC236}">
                <a16:creationId xmlns:a16="http://schemas.microsoft.com/office/drawing/2014/main" id="{9074A89D-594B-428B-B8D8-1419B89BC889}"/>
              </a:ext>
            </a:extLst>
          </p:cNvPr>
          <p:cNvSpPr>
            <a:spLocks noGrp="1"/>
          </p:cNvSpPr>
          <p:nvPr>
            <p:ph type="ftr" sz="quarter" idx="3"/>
          </p:nvPr>
        </p:nvSpPr>
        <p:spPr>
          <a:xfrm>
            <a:off x="321305" y="5918200"/>
            <a:ext cx="11458239" cy="727965"/>
          </a:xfrm>
        </p:spPr>
        <p:txBody>
          <a:bodyPr/>
          <a:lstStyle/>
          <a:p>
            <a:r>
              <a:rPr lang="en-US" sz="1200" dirty="0"/>
              <a:t>Mediwaththe A, Bogahawaththa D, Grewal MK, Chandrapala J, Vasiljevic T. Structural changes of native milk proteins subjected to controlled shearing and heating. </a:t>
            </a:r>
            <a:r>
              <a:rPr lang="en-US" sz="1200" i="1" dirty="0"/>
              <a:t>Food Res Int</a:t>
            </a:r>
            <a:r>
              <a:rPr lang="en-US" sz="1200" dirty="0"/>
              <a:t>. 2018;114:151-158. doi:10.1016/j.foodres.2018.08.001 | Goyal A, Sharma V, Upadhyay N, Sihag M, Kaushik R. High pressure processing and its impact on milk proteins: a review. </a:t>
            </a:r>
            <a:r>
              <a:rPr lang="en-US" sz="1200" i="1" dirty="0"/>
              <a:t>Res Rev</a:t>
            </a:r>
            <a:r>
              <a:rPr lang="en-US" sz="1200" dirty="0"/>
              <a:t>: </a:t>
            </a:r>
            <a:r>
              <a:rPr lang="en-US" sz="1200" i="1" dirty="0"/>
              <a:t>J Dairy Sci Technol</a:t>
            </a:r>
            <a:r>
              <a:rPr lang="en-US" sz="1200" dirty="0"/>
              <a:t>. 2013;2(1):12-20. Accessed March 15, 2021. </a:t>
            </a:r>
            <a:r>
              <a:rPr lang="en-US" sz="1200" dirty="0">
                <a:hlinkClick r:id="rId3">
                  <a:extLst>
                    <a:ext uri="{A12FA001-AC4F-418D-AE19-62706E023703}">
                      <ahyp:hlinkClr xmlns:ahyp="http://schemas.microsoft.com/office/drawing/2018/hyperlinkcolor" val="tx"/>
                    </a:ext>
                  </a:extLst>
                </a:hlinkClick>
              </a:rPr>
              <a:t>http://sciencejournals.stmjournals.in/index.php/RRJoDST/article/view/848</a:t>
            </a:r>
            <a:endParaRPr lang="en-US" sz="1200" dirty="0"/>
          </a:p>
        </p:txBody>
      </p:sp>
      <p:sp>
        <p:nvSpPr>
          <p:cNvPr id="11" name="Title 1">
            <a:extLst>
              <a:ext uri="{FF2B5EF4-FFF2-40B4-BE49-F238E27FC236}">
                <a16:creationId xmlns:a16="http://schemas.microsoft.com/office/drawing/2014/main" id="{F71792DD-F89F-4B8C-8C41-31201ED92786}"/>
              </a:ext>
            </a:extLst>
          </p:cNvPr>
          <p:cNvSpPr>
            <a:spLocks noGrp="1"/>
          </p:cNvSpPr>
          <p:nvPr>
            <p:ph type="title"/>
          </p:nvPr>
        </p:nvSpPr>
        <p:spPr>
          <a:xfrm>
            <a:off x="321305" y="399718"/>
            <a:ext cx="11540860"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4288650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34BDE26-BB99-480E-86E0-BDA2CA38D40B}"/>
              </a:ext>
            </a:extLst>
          </p:cNvPr>
          <p:cNvPicPr>
            <a:picLocks noGrp="1" noChangeAspect="1"/>
          </p:cNvPicPr>
          <p:nvPr>
            <p:ph idx="1"/>
          </p:nvPr>
        </p:nvPicPr>
        <p:blipFill>
          <a:blip r:embed="rId3"/>
          <a:stretch>
            <a:fillRect/>
          </a:stretch>
        </p:blipFill>
        <p:spPr>
          <a:xfrm>
            <a:off x="10419850" y="2558283"/>
            <a:ext cx="1590926" cy="2129928"/>
          </a:xfrm>
        </p:spPr>
      </p:pic>
      <p:sp>
        <p:nvSpPr>
          <p:cNvPr id="4" name="Slide Number Placeholder 3">
            <a:extLst>
              <a:ext uri="{FF2B5EF4-FFF2-40B4-BE49-F238E27FC236}">
                <a16:creationId xmlns:a16="http://schemas.microsoft.com/office/drawing/2014/main" id="{0A6E2D6A-D962-4883-8711-3B4878A09E5F}"/>
              </a:ext>
            </a:extLst>
          </p:cNvPr>
          <p:cNvSpPr>
            <a:spLocks noGrp="1"/>
          </p:cNvSpPr>
          <p:nvPr>
            <p:ph type="sldNum" sz="quarter" idx="12"/>
          </p:nvPr>
        </p:nvSpPr>
        <p:spPr/>
        <p:txBody>
          <a:bodyPr/>
          <a:lstStyle/>
          <a:p>
            <a:fld id="{401CF334-2D5C-4859-84A6-CA7E6E43FAEB}" type="slidenum">
              <a:rPr lang="en-US" smtClean="0"/>
              <a:t>24</a:t>
            </a:fld>
            <a:endParaRPr lang="en-US" dirty="0"/>
          </a:p>
        </p:txBody>
      </p:sp>
      <p:pic>
        <p:nvPicPr>
          <p:cNvPr id="11" name="Picture 10">
            <a:extLst>
              <a:ext uri="{FF2B5EF4-FFF2-40B4-BE49-F238E27FC236}">
                <a16:creationId xmlns:a16="http://schemas.microsoft.com/office/drawing/2014/main" id="{1BBD221A-1A06-432F-B4B3-FF524B5854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74269" y="2202864"/>
            <a:ext cx="2845581" cy="2719783"/>
          </a:xfrm>
          <a:prstGeom prst="rect">
            <a:avLst/>
          </a:prstGeom>
        </p:spPr>
      </p:pic>
      <p:sp>
        <p:nvSpPr>
          <p:cNvPr id="8" name="TextBox 7">
            <a:extLst>
              <a:ext uri="{FF2B5EF4-FFF2-40B4-BE49-F238E27FC236}">
                <a16:creationId xmlns:a16="http://schemas.microsoft.com/office/drawing/2014/main" id="{83FA67C5-C9E3-4505-A489-DB3D50EAD8DA}"/>
              </a:ext>
            </a:extLst>
          </p:cNvPr>
          <p:cNvSpPr txBox="1"/>
          <p:nvPr/>
        </p:nvSpPr>
        <p:spPr>
          <a:xfrm>
            <a:off x="278768" y="5975724"/>
            <a:ext cx="11219279" cy="676467"/>
          </a:xfrm>
          <a:prstGeom prst="rect">
            <a:avLst/>
          </a:prstGeom>
          <a:noFill/>
        </p:spPr>
        <p:txBody>
          <a:bodyPr wrap="square" rtlCol="0">
            <a:spAutoFit/>
          </a:bodyPr>
          <a:lstStyle/>
          <a:p>
            <a:pPr marR="0" lvl="0">
              <a:lnSpc>
                <a:spcPct val="107000"/>
              </a:lnSpc>
              <a:spcBef>
                <a:spcPts val="0"/>
              </a:spcBef>
              <a:spcAft>
                <a:spcPts val="0"/>
              </a:spcAft>
              <a:buSzPts val="1100"/>
            </a:pPr>
            <a:r>
              <a:rPr lang="en-US" sz="1200" dirty="0">
                <a:effectLst/>
                <a:ea typeface="Calibri" panose="020F0502020204030204" pitchFamily="34" charset="0"/>
                <a:cs typeface="Calibri" panose="020F0502020204030204" pitchFamily="34" charset="0"/>
              </a:rPr>
              <a:t>Lee H, Padhi E, Hasegawa Y, et al. Compositional dynamics of the milk fat globule and its role in infant development. </a:t>
            </a:r>
            <a:r>
              <a:rPr lang="en-US" sz="1200" i="1" dirty="0">
                <a:effectLst/>
                <a:ea typeface="Calibri" panose="020F0502020204030204" pitchFamily="34" charset="0"/>
                <a:cs typeface="Calibri" panose="020F0502020204030204" pitchFamily="34" charset="0"/>
              </a:rPr>
              <a:t>Front Pediatr</a:t>
            </a:r>
            <a:r>
              <a:rPr lang="en-US" sz="1200" dirty="0">
                <a:effectLst/>
                <a:ea typeface="Calibri" panose="020F0502020204030204" pitchFamily="34" charset="0"/>
                <a:cs typeface="Calibri" panose="020F0502020204030204" pitchFamily="34" charset="0"/>
              </a:rPr>
              <a:t>. 2018;6:313. doi:10.3389/fped.2018.00313</a:t>
            </a:r>
          </a:p>
          <a:p>
            <a:pPr>
              <a:lnSpc>
                <a:spcPct val="107000"/>
              </a:lnSpc>
              <a:buSzPts val="1100"/>
            </a:pPr>
            <a:r>
              <a:rPr lang="en-US" sz="1200" dirty="0">
                <a:effectLst/>
                <a:ea typeface="Calibri" panose="020F0502020204030204" pitchFamily="34" charset="0"/>
                <a:cs typeface="Calibri" panose="020F0502020204030204" pitchFamily="34" charset="0"/>
              </a:rPr>
              <a:t>| Weiser MJ, Butt CM, Mohajeri MH. Docosahexaenoic acid and cognition throughout the lifespan. </a:t>
            </a:r>
            <a:r>
              <a:rPr lang="en-US" sz="1200" i="1" dirty="0">
                <a:effectLst/>
                <a:ea typeface="Calibri" panose="020F0502020204030204" pitchFamily="34" charset="0"/>
                <a:cs typeface="Calibri" panose="020F0502020204030204" pitchFamily="34" charset="0"/>
              </a:rPr>
              <a:t>Nutrients</a:t>
            </a:r>
            <a:r>
              <a:rPr lang="en-US" sz="1200" dirty="0">
                <a:effectLst/>
                <a:ea typeface="Calibri" panose="020F0502020204030204" pitchFamily="34" charset="0"/>
                <a:cs typeface="Calibri" panose="020F0502020204030204" pitchFamily="34" charset="0"/>
              </a:rPr>
              <a:t>. 2016;8(2):99. doi:10.3390/nu8020099 | Bosco A, Toto M, Pintus R, Fanos V, Dessì A. Human milk sphingomyelins and metabolomics: an enigma to be discovered. </a:t>
            </a:r>
            <a:r>
              <a:rPr lang="en-US" sz="1200" i="1" dirty="0">
                <a:effectLst/>
                <a:ea typeface="Calibri" panose="020F0502020204030204" pitchFamily="34" charset="0"/>
                <a:cs typeface="Calibri" panose="020F0502020204030204" pitchFamily="34" charset="0"/>
              </a:rPr>
              <a:t>J Matern Fetal Neonatal Med</a:t>
            </a:r>
            <a:r>
              <a:rPr lang="en-US" sz="1200" dirty="0">
                <a:effectLst/>
                <a:ea typeface="Calibri" panose="020F0502020204030204" pitchFamily="34" charset="0"/>
                <a:cs typeface="Calibri" panose="020F0502020204030204" pitchFamily="34" charset="0"/>
              </a:rPr>
              <a:t>. 2021:1-13. doi:10.1080/14767058.2021.1958314</a:t>
            </a:r>
          </a:p>
        </p:txBody>
      </p:sp>
      <p:sp>
        <p:nvSpPr>
          <p:cNvPr id="3" name="TextBox 2">
            <a:extLst>
              <a:ext uri="{FF2B5EF4-FFF2-40B4-BE49-F238E27FC236}">
                <a16:creationId xmlns:a16="http://schemas.microsoft.com/office/drawing/2014/main" id="{3AF53615-5166-4646-A91D-3CBB3DE80B6E}"/>
              </a:ext>
            </a:extLst>
          </p:cNvPr>
          <p:cNvSpPr txBox="1"/>
          <p:nvPr/>
        </p:nvSpPr>
        <p:spPr>
          <a:xfrm>
            <a:off x="181224" y="1136064"/>
            <a:ext cx="11510382" cy="4585871"/>
          </a:xfrm>
          <a:prstGeom prst="rect">
            <a:avLst/>
          </a:prstGeom>
          <a:noFill/>
        </p:spPr>
        <p:txBody>
          <a:bodyPr wrap="square" rtlCol="0">
            <a:spAutoFit/>
          </a:bodyPr>
          <a:lstStyle/>
          <a:p>
            <a:pPr>
              <a:buClr>
                <a:schemeClr val="accent6"/>
              </a:buClr>
            </a:pPr>
            <a:r>
              <a:rPr lang="en-US" sz="2800" b="1" i="0" dirty="0">
                <a:effectLst/>
              </a:rPr>
              <a:t>Human MFGs (Milk Fat Globule) and MFGMs (Milk Fat Globule Membrane)</a:t>
            </a:r>
          </a:p>
          <a:p>
            <a:pPr marL="741363" lvl="1" indent="-285750">
              <a:buClr>
                <a:schemeClr val="accent6"/>
              </a:buClr>
              <a:buFont typeface="Arial" panose="020B0604020202020204" pitchFamily="34" charset="0"/>
              <a:buChar char="•"/>
            </a:pPr>
            <a:r>
              <a:rPr lang="en-US" sz="2400" dirty="0"/>
              <a:t>V</a:t>
            </a:r>
            <a:r>
              <a:rPr lang="en-US" sz="2400" i="0" dirty="0">
                <a:effectLst/>
              </a:rPr>
              <a:t>ary in size, composition, and role</a:t>
            </a:r>
          </a:p>
          <a:p>
            <a:pPr marL="741363" lvl="1" indent="-285750">
              <a:buClr>
                <a:schemeClr val="accent6"/>
              </a:buClr>
              <a:buFont typeface="Arial" panose="020B0604020202020204" pitchFamily="34" charset="0"/>
              <a:buChar char="•"/>
            </a:pPr>
            <a:r>
              <a:rPr lang="en-US" sz="2400" dirty="0"/>
              <a:t>Provide rapid availability of energy</a:t>
            </a:r>
          </a:p>
          <a:p>
            <a:pPr marL="741363" lvl="1" indent="-285750">
              <a:buClr>
                <a:schemeClr val="accent6"/>
              </a:buClr>
              <a:buFont typeface="Arial" panose="020B0604020202020204" pitchFamily="34" charset="0"/>
              <a:buChar char="•"/>
            </a:pPr>
            <a:r>
              <a:rPr lang="en-US" sz="2400" dirty="0"/>
              <a:t>Influence lipid metabolism and absorption rates</a:t>
            </a:r>
          </a:p>
          <a:p>
            <a:pPr marL="741363" lvl="1" indent="-285750">
              <a:buClr>
                <a:schemeClr val="accent6"/>
              </a:buClr>
              <a:buFont typeface="Arial" panose="020B0604020202020204" pitchFamily="34" charset="0"/>
              <a:buChar char="•"/>
            </a:pPr>
            <a:r>
              <a:rPr lang="en-US" sz="2400" i="0" dirty="0">
                <a:effectLst/>
              </a:rPr>
              <a:t>Beneficial impacts on cognitive development </a:t>
            </a:r>
          </a:p>
          <a:p>
            <a:pPr marL="741363" lvl="1" indent="-285750">
              <a:buClr>
                <a:schemeClr val="accent6"/>
              </a:buClr>
              <a:buFont typeface="Arial" panose="020B0604020202020204" pitchFamily="34" charset="0"/>
              <a:buChar char="•"/>
            </a:pPr>
            <a:r>
              <a:rPr lang="en-US" sz="2400" dirty="0"/>
              <a:t>Contains essential fatty acids, DHA, ARA</a:t>
            </a:r>
          </a:p>
          <a:p>
            <a:pPr marL="741363" lvl="1" indent="-285750">
              <a:buClr>
                <a:schemeClr val="accent6"/>
              </a:buClr>
              <a:buFont typeface="Arial" panose="020B0604020202020204" pitchFamily="34" charset="0"/>
              <a:buChar char="•"/>
            </a:pPr>
            <a:r>
              <a:rPr lang="en-US" sz="2400" dirty="0"/>
              <a:t>P</a:t>
            </a:r>
            <a:r>
              <a:rPr lang="en-US" sz="2400" dirty="0">
                <a:solidFill>
                  <a:srgbClr val="3E3D40"/>
                </a:solidFill>
              </a:rPr>
              <a:t>rebiotic functions</a:t>
            </a:r>
          </a:p>
          <a:p>
            <a:pPr marL="741363" lvl="1" indent="-285750">
              <a:buClr>
                <a:schemeClr val="accent6"/>
              </a:buClr>
              <a:buFont typeface="Arial" panose="020B0604020202020204" pitchFamily="34" charset="0"/>
              <a:buChar char="•"/>
            </a:pPr>
            <a:r>
              <a:rPr lang="en-US" sz="2400" dirty="0">
                <a:solidFill>
                  <a:srgbClr val="3E3D40"/>
                </a:solidFill>
              </a:rPr>
              <a:t>Growth factors</a:t>
            </a:r>
          </a:p>
          <a:p>
            <a:pPr marL="741363" lvl="1" indent="-285750">
              <a:buClr>
                <a:schemeClr val="accent6"/>
              </a:buClr>
              <a:buFont typeface="Arial" panose="020B0604020202020204" pitchFamily="34" charset="0"/>
              <a:buChar char="•"/>
            </a:pPr>
            <a:r>
              <a:rPr lang="en-US" sz="2400" dirty="0"/>
              <a:t>Intestinal, neural, cardiac, ocular development</a:t>
            </a:r>
          </a:p>
          <a:p>
            <a:pPr marL="741363" lvl="1" indent="-285750">
              <a:buClr>
                <a:schemeClr val="accent6"/>
              </a:buClr>
              <a:buFont typeface="Arial" panose="020B0604020202020204" pitchFamily="34" charset="0"/>
              <a:buChar char="•"/>
            </a:pPr>
            <a:r>
              <a:rPr lang="en-US" sz="2400" dirty="0"/>
              <a:t>A</a:t>
            </a:r>
            <a:r>
              <a:rPr lang="en-US" sz="2400" dirty="0">
                <a:solidFill>
                  <a:srgbClr val="3E3D40"/>
                </a:solidFill>
              </a:rPr>
              <a:t>ntimicrobial, anti-inflammatory properties</a:t>
            </a:r>
          </a:p>
          <a:p>
            <a:pPr marL="741363" lvl="1" indent="-285750">
              <a:buClr>
                <a:schemeClr val="accent6"/>
              </a:buClr>
              <a:buFont typeface="Arial" panose="020B0604020202020204" pitchFamily="34" charset="0"/>
              <a:buChar char="•"/>
            </a:pPr>
            <a:r>
              <a:rPr lang="en-US" sz="2400" dirty="0">
                <a:solidFill>
                  <a:srgbClr val="3E3D40"/>
                </a:solidFill>
              </a:rPr>
              <a:t>Mitigates oxidative stress</a:t>
            </a:r>
          </a:p>
          <a:p>
            <a:pPr marL="741363" lvl="1" indent="-285750">
              <a:buClr>
                <a:schemeClr val="accent6"/>
              </a:buClr>
              <a:buFont typeface="Arial" panose="020B0604020202020204" pitchFamily="34" charset="0"/>
              <a:buChar char="•"/>
            </a:pPr>
            <a:r>
              <a:rPr lang="en-US" sz="2400" b="1" i="1" dirty="0">
                <a:solidFill>
                  <a:schemeClr val="accent6">
                    <a:lumMod val="75000"/>
                  </a:schemeClr>
                </a:solidFill>
              </a:rPr>
              <a:t>D</a:t>
            </a:r>
            <a:r>
              <a:rPr lang="en-US" sz="2400" b="1" i="1" dirty="0">
                <a:solidFill>
                  <a:schemeClr val="accent6">
                    <a:lumMod val="75000"/>
                  </a:schemeClr>
                </a:solidFill>
                <a:effectLst/>
              </a:rPr>
              <a:t>ifficult to mimic due to highly complex structure/variable composition</a:t>
            </a:r>
          </a:p>
        </p:txBody>
      </p:sp>
      <p:sp>
        <p:nvSpPr>
          <p:cNvPr id="9" name="Title 1">
            <a:extLst>
              <a:ext uri="{FF2B5EF4-FFF2-40B4-BE49-F238E27FC236}">
                <a16:creationId xmlns:a16="http://schemas.microsoft.com/office/drawing/2014/main" id="{2E5A0427-E803-4063-9005-F7016C4D7C42}"/>
              </a:ext>
            </a:extLst>
          </p:cNvPr>
          <p:cNvSpPr>
            <a:spLocks noGrp="1"/>
          </p:cNvSpPr>
          <p:nvPr>
            <p:ph type="title"/>
          </p:nvPr>
        </p:nvSpPr>
        <p:spPr>
          <a:xfrm>
            <a:off x="287338" y="363538"/>
            <a:ext cx="11541125"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3109954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B32AC4-FEB7-4E58-9F54-648C923ABDB6}"/>
              </a:ext>
            </a:extLst>
          </p:cNvPr>
          <p:cNvSpPr>
            <a:spLocks noGrp="1"/>
          </p:cNvSpPr>
          <p:nvPr>
            <p:ph idx="1"/>
          </p:nvPr>
        </p:nvSpPr>
        <p:spPr>
          <a:xfrm>
            <a:off x="464514" y="1359244"/>
            <a:ext cx="10972800" cy="4432386"/>
          </a:xfrm>
        </p:spPr>
        <p:txBody>
          <a:bodyPr/>
          <a:lstStyle/>
          <a:p>
            <a:pPr marL="109728" indent="0">
              <a:buNone/>
            </a:pPr>
            <a:r>
              <a:rPr lang="en-US" sz="2800" b="1" dirty="0"/>
              <a:t>Protein Function Depends on Its Structure</a:t>
            </a:r>
          </a:p>
          <a:p>
            <a:pPr lvl="1"/>
            <a:r>
              <a:rPr lang="en-US" sz="2400" dirty="0"/>
              <a:t>Effect of High Heat on the MFGM</a:t>
            </a:r>
            <a:endParaRPr lang="en-US" sz="2400" b="1" dirty="0"/>
          </a:p>
          <a:p>
            <a:endParaRPr lang="en-US" dirty="0"/>
          </a:p>
        </p:txBody>
      </p:sp>
      <p:sp>
        <p:nvSpPr>
          <p:cNvPr id="4" name="Slide Number Placeholder 3">
            <a:extLst>
              <a:ext uri="{FF2B5EF4-FFF2-40B4-BE49-F238E27FC236}">
                <a16:creationId xmlns:a16="http://schemas.microsoft.com/office/drawing/2014/main" id="{5A329758-D1A5-4BA4-8E93-9586493CA6BA}"/>
              </a:ext>
            </a:extLst>
          </p:cNvPr>
          <p:cNvSpPr>
            <a:spLocks noGrp="1"/>
          </p:cNvSpPr>
          <p:nvPr>
            <p:ph type="sldNum" sz="quarter" idx="12"/>
          </p:nvPr>
        </p:nvSpPr>
        <p:spPr/>
        <p:txBody>
          <a:bodyPr/>
          <a:lstStyle/>
          <a:p>
            <a:fld id="{401CF334-2D5C-4859-84A6-CA7E6E43FAEB}" type="slidenum">
              <a:rPr lang="en-US" smtClean="0"/>
              <a:t>25</a:t>
            </a:fld>
            <a:endParaRPr lang="en-US" dirty="0"/>
          </a:p>
        </p:txBody>
      </p:sp>
      <p:pic>
        <p:nvPicPr>
          <p:cNvPr id="6" name="Picture 5">
            <a:extLst>
              <a:ext uri="{FF2B5EF4-FFF2-40B4-BE49-F238E27FC236}">
                <a16:creationId xmlns:a16="http://schemas.microsoft.com/office/drawing/2014/main" id="{B80FD445-B8BE-4DCF-B257-F607F102E919}"/>
              </a:ext>
            </a:extLst>
          </p:cNvPr>
          <p:cNvPicPr>
            <a:picLocks noChangeAspect="1"/>
          </p:cNvPicPr>
          <p:nvPr/>
        </p:nvPicPr>
        <p:blipFill>
          <a:blip r:embed="rId2"/>
          <a:stretch>
            <a:fillRect/>
          </a:stretch>
        </p:blipFill>
        <p:spPr>
          <a:xfrm>
            <a:off x="1204529" y="3112103"/>
            <a:ext cx="1448002" cy="1428949"/>
          </a:xfrm>
          <a:prstGeom prst="rect">
            <a:avLst/>
          </a:prstGeom>
        </p:spPr>
      </p:pic>
      <p:sp>
        <p:nvSpPr>
          <p:cNvPr id="7" name="TextBox 6">
            <a:extLst>
              <a:ext uri="{FF2B5EF4-FFF2-40B4-BE49-F238E27FC236}">
                <a16:creationId xmlns:a16="http://schemas.microsoft.com/office/drawing/2014/main" id="{22CF4A83-8587-430E-A263-B90AE5B7C505}"/>
              </a:ext>
            </a:extLst>
          </p:cNvPr>
          <p:cNvSpPr txBox="1"/>
          <p:nvPr/>
        </p:nvSpPr>
        <p:spPr>
          <a:xfrm>
            <a:off x="981405" y="4527105"/>
            <a:ext cx="2260600" cy="1323439"/>
          </a:xfrm>
          <a:prstGeom prst="rect">
            <a:avLst/>
          </a:prstGeom>
          <a:noFill/>
        </p:spPr>
        <p:txBody>
          <a:bodyPr wrap="square" rtlCol="0">
            <a:spAutoFit/>
          </a:bodyPr>
          <a:lstStyle/>
          <a:p>
            <a:pPr algn="ctr"/>
            <a:r>
              <a:rPr lang="en-US" sz="2000" dirty="0"/>
              <a:t>Individual fat globules in native form or after low heat treatment</a:t>
            </a:r>
          </a:p>
        </p:txBody>
      </p:sp>
      <p:pic>
        <p:nvPicPr>
          <p:cNvPr id="8" name="Picture 7">
            <a:extLst>
              <a:ext uri="{FF2B5EF4-FFF2-40B4-BE49-F238E27FC236}">
                <a16:creationId xmlns:a16="http://schemas.microsoft.com/office/drawing/2014/main" id="{F588B256-9B20-4686-AFF0-9DDC7EEA7462}"/>
              </a:ext>
            </a:extLst>
          </p:cNvPr>
          <p:cNvPicPr>
            <a:picLocks noChangeAspect="1"/>
          </p:cNvPicPr>
          <p:nvPr/>
        </p:nvPicPr>
        <p:blipFill>
          <a:blip r:embed="rId3"/>
          <a:stretch>
            <a:fillRect/>
          </a:stretch>
        </p:blipFill>
        <p:spPr>
          <a:xfrm>
            <a:off x="4143640" y="3072017"/>
            <a:ext cx="1524213" cy="1533739"/>
          </a:xfrm>
          <a:prstGeom prst="rect">
            <a:avLst/>
          </a:prstGeom>
        </p:spPr>
      </p:pic>
      <p:sp>
        <p:nvSpPr>
          <p:cNvPr id="9" name="TextBox 8">
            <a:extLst>
              <a:ext uri="{FF2B5EF4-FFF2-40B4-BE49-F238E27FC236}">
                <a16:creationId xmlns:a16="http://schemas.microsoft.com/office/drawing/2014/main" id="{2A6FD9BA-1577-4709-A5EF-522719EFC493}"/>
              </a:ext>
            </a:extLst>
          </p:cNvPr>
          <p:cNvSpPr txBox="1"/>
          <p:nvPr/>
        </p:nvSpPr>
        <p:spPr>
          <a:xfrm>
            <a:off x="3943650" y="4605756"/>
            <a:ext cx="2260600" cy="1015663"/>
          </a:xfrm>
          <a:prstGeom prst="rect">
            <a:avLst/>
          </a:prstGeom>
          <a:noFill/>
        </p:spPr>
        <p:txBody>
          <a:bodyPr wrap="square" rtlCol="0">
            <a:spAutoFit/>
          </a:bodyPr>
          <a:lstStyle/>
          <a:p>
            <a:pPr algn="ctr"/>
            <a:r>
              <a:rPr lang="en-US" sz="2000" dirty="0"/>
              <a:t>Aggregates of fat globules after high heat treatment</a:t>
            </a:r>
          </a:p>
        </p:txBody>
      </p:sp>
      <p:pic>
        <p:nvPicPr>
          <p:cNvPr id="11" name="Picture 10">
            <a:extLst>
              <a:ext uri="{FF2B5EF4-FFF2-40B4-BE49-F238E27FC236}">
                <a16:creationId xmlns:a16="http://schemas.microsoft.com/office/drawing/2014/main" id="{BFF18C97-7C2F-46D6-A0D4-3E5F426BD29D}"/>
              </a:ext>
            </a:extLst>
          </p:cNvPr>
          <p:cNvPicPr>
            <a:picLocks noChangeAspect="1"/>
          </p:cNvPicPr>
          <p:nvPr/>
        </p:nvPicPr>
        <p:blipFill>
          <a:blip r:embed="rId4"/>
          <a:stretch>
            <a:fillRect/>
          </a:stretch>
        </p:blipFill>
        <p:spPr>
          <a:xfrm>
            <a:off x="7390852" y="3190294"/>
            <a:ext cx="2592031" cy="2415203"/>
          </a:xfrm>
          <a:prstGeom prst="rect">
            <a:avLst/>
          </a:prstGeom>
        </p:spPr>
      </p:pic>
      <p:sp>
        <p:nvSpPr>
          <p:cNvPr id="12" name="TextBox 11">
            <a:extLst>
              <a:ext uri="{FF2B5EF4-FFF2-40B4-BE49-F238E27FC236}">
                <a16:creationId xmlns:a16="http://schemas.microsoft.com/office/drawing/2014/main" id="{2D4E20C5-9383-4D5E-A877-F159BAC7E63B}"/>
              </a:ext>
            </a:extLst>
          </p:cNvPr>
          <p:cNvSpPr txBox="1"/>
          <p:nvPr/>
        </p:nvSpPr>
        <p:spPr>
          <a:xfrm>
            <a:off x="6826687" y="2627105"/>
            <a:ext cx="3536457" cy="461665"/>
          </a:xfrm>
          <a:prstGeom prst="rect">
            <a:avLst/>
          </a:prstGeom>
          <a:noFill/>
        </p:spPr>
        <p:txBody>
          <a:bodyPr wrap="square" rtlCol="0">
            <a:spAutoFit/>
          </a:bodyPr>
          <a:lstStyle/>
          <a:p>
            <a:r>
              <a:rPr lang="en-US" sz="2400" b="1" dirty="0"/>
              <a:t>Disrupted MFGM surface</a:t>
            </a:r>
          </a:p>
        </p:txBody>
      </p:sp>
      <p:sp>
        <p:nvSpPr>
          <p:cNvPr id="13" name="TextBox 12">
            <a:extLst>
              <a:ext uri="{FF2B5EF4-FFF2-40B4-BE49-F238E27FC236}">
                <a16:creationId xmlns:a16="http://schemas.microsoft.com/office/drawing/2014/main" id="{B025897E-F32A-4582-8B11-FCAA5D655C8A}"/>
              </a:ext>
            </a:extLst>
          </p:cNvPr>
          <p:cNvSpPr txBox="1"/>
          <p:nvPr/>
        </p:nvSpPr>
        <p:spPr>
          <a:xfrm>
            <a:off x="321305" y="6195125"/>
            <a:ext cx="11265862" cy="461665"/>
          </a:xfrm>
          <a:prstGeom prst="rect">
            <a:avLst/>
          </a:prstGeom>
          <a:noFill/>
        </p:spPr>
        <p:txBody>
          <a:bodyPr wrap="square">
            <a:spAutoFit/>
          </a:bodyPr>
          <a:lstStyle/>
          <a:p>
            <a:r>
              <a:rPr lang="en-US" sz="1200" dirty="0"/>
              <a:t>Gassi JY, Famelart MH, Lopez C. Heat treatment of cream affects the physicochemical properties of sweet buttermilk. </a:t>
            </a:r>
            <a:r>
              <a:rPr lang="en-US" sz="1200" i="1" dirty="0"/>
              <a:t>Dairy Sci. Technol</a:t>
            </a:r>
            <a:r>
              <a:rPr lang="en-US" sz="1200" dirty="0"/>
              <a:t>. 2008;88.369-385. doi:10.1051/dst:2008006. </a:t>
            </a:r>
          </a:p>
        </p:txBody>
      </p:sp>
      <p:sp>
        <p:nvSpPr>
          <p:cNvPr id="14" name="TextBox 13">
            <a:extLst>
              <a:ext uri="{FF2B5EF4-FFF2-40B4-BE49-F238E27FC236}">
                <a16:creationId xmlns:a16="http://schemas.microsoft.com/office/drawing/2014/main" id="{8DF8F0A4-88B8-4A23-9CE5-5E41391B6FEF}"/>
              </a:ext>
            </a:extLst>
          </p:cNvPr>
          <p:cNvSpPr txBox="1"/>
          <p:nvPr/>
        </p:nvSpPr>
        <p:spPr>
          <a:xfrm>
            <a:off x="1234848" y="2619838"/>
            <a:ext cx="1890224" cy="461665"/>
          </a:xfrm>
          <a:prstGeom prst="rect">
            <a:avLst/>
          </a:prstGeom>
          <a:noFill/>
        </p:spPr>
        <p:txBody>
          <a:bodyPr wrap="square" rtlCol="0">
            <a:spAutoFit/>
          </a:bodyPr>
          <a:lstStyle/>
          <a:p>
            <a:r>
              <a:rPr lang="en-US" sz="2400" b="1" dirty="0"/>
              <a:t>Intact MFGM</a:t>
            </a:r>
          </a:p>
        </p:txBody>
      </p:sp>
      <p:sp>
        <p:nvSpPr>
          <p:cNvPr id="16" name="TextBox 15">
            <a:extLst>
              <a:ext uri="{FF2B5EF4-FFF2-40B4-BE49-F238E27FC236}">
                <a16:creationId xmlns:a16="http://schemas.microsoft.com/office/drawing/2014/main" id="{6CCB4F19-A40B-400B-BF72-CBB445B8275E}"/>
              </a:ext>
            </a:extLst>
          </p:cNvPr>
          <p:cNvSpPr txBox="1"/>
          <p:nvPr/>
        </p:nvSpPr>
        <p:spPr>
          <a:xfrm>
            <a:off x="3305722" y="2593292"/>
            <a:ext cx="3536456" cy="461665"/>
          </a:xfrm>
          <a:prstGeom prst="rect">
            <a:avLst/>
          </a:prstGeom>
          <a:noFill/>
        </p:spPr>
        <p:txBody>
          <a:bodyPr wrap="square" rtlCol="0">
            <a:spAutoFit/>
          </a:bodyPr>
          <a:lstStyle/>
          <a:p>
            <a:r>
              <a:rPr lang="en-US" sz="2400" b="1" dirty="0"/>
              <a:t>Disrupted MFGM surface</a:t>
            </a:r>
          </a:p>
        </p:txBody>
      </p:sp>
      <p:pic>
        <p:nvPicPr>
          <p:cNvPr id="1026" name="Picture 2" descr="Free Blue Question Mark Transparent, Download Free Blue Question Mark  Transparent png images, Free ClipArts on Clipart Library">
            <a:extLst>
              <a:ext uri="{FF2B5EF4-FFF2-40B4-BE49-F238E27FC236}">
                <a16:creationId xmlns:a16="http://schemas.microsoft.com/office/drawing/2014/main" id="{47D3632C-5515-40BB-AF2B-3F7381B24BF0}"/>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59286" y="3400819"/>
            <a:ext cx="1037180" cy="18120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2692921-D1B2-4BC2-9768-9C54DF184E83}"/>
              </a:ext>
            </a:extLst>
          </p:cNvPr>
          <p:cNvSpPr txBox="1"/>
          <p:nvPr/>
        </p:nvSpPr>
        <p:spPr>
          <a:xfrm>
            <a:off x="10400888" y="5143832"/>
            <a:ext cx="1537472" cy="461665"/>
          </a:xfrm>
          <a:prstGeom prst="rect">
            <a:avLst/>
          </a:prstGeom>
          <a:noFill/>
        </p:spPr>
        <p:txBody>
          <a:bodyPr wrap="none" rtlCol="0">
            <a:spAutoFit/>
          </a:bodyPr>
          <a:lstStyle/>
          <a:p>
            <a:r>
              <a:rPr lang="en-US" sz="2400" b="1" dirty="0">
                <a:solidFill>
                  <a:schemeClr val="accent6">
                    <a:lumMod val="75000"/>
                  </a:schemeClr>
                </a:solidFill>
              </a:rPr>
              <a:t>FUNCTION</a:t>
            </a:r>
          </a:p>
        </p:txBody>
      </p:sp>
      <p:sp>
        <p:nvSpPr>
          <p:cNvPr id="18" name="Title 1">
            <a:extLst>
              <a:ext uri="{FF2B5EF4-FFF2-40B4-BE49-F238E27FC236}">
                <a16:creationId xmlns:a16="http://schemas.microsoft.com/office/drawing/2014/main" id="{6831EE1F-A90B-4AA3-8333-FAB8FBC8A388}"/>
              </a:ext>
            </a:extLst>
          </p:cNvPr>
          <p:cNvSpPr>
            <a:spLocks noGrp="1"/>
          </p:cNvSpPr>
          <p:nvPr>
            <p:ph type="title"/>
          </p:nvPr>
        </p:nvSpPr>
        <p:spPr>
          <a:xfrm>
            <a:off x="320675" y="400050"/>
            <a:ext cx="11541125"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78655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74C088-D31E-45AA-A8AC-B7F56F6AA571}"/>
              </a:ext>
            </a:extLst>
          </p:cNvPr>
          <p:cNvPicPr>
            <a:picLocks noChangeAspect="1"/>
          </p:cNvPicPr>
          <p:nvPr/>
        </p:nvPicPr>
        <p:blipFill>
          <a:blip r:embed="rId3"/>
          <a:stretch>
            <a:fillRect/>
          </a:stretch>
        </p:blipFill>
        <p:spPr>
          <a:xfrm rot="7276008">
            <a:off x="8823370" y="3516825"/>
            <a:ext cx="2086266" cy="1972429"/>
          </a:xfrm>
          <a:prstGeom prst="rect">
            <a:avLst/>
          </a:prstGeom>
        </p:spPr>
      </p:pic>
      <p:pic>
        <p:nvPicPr>
          <p:cNvPr id="7" name="Picture 6">
            <a:extLst>
              <a:ext uri="{FF2B5EF4-FFF2-40B4-BE49-F238E27FC236}">
                <a16:creationId xmlns:a16="http://schemas.microsoft.com/office/drawing/2014/main" id="{F2E60012-AC4E-4E6A-9785-0C907EA58D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5926" y="1507341"/>
            <a:ext cx="1832090" cy="1786144"/>
          </a:xfrm>
          <a:prstGeom prst="rect">
            <a:avLst/>
          </a:prstGeom>
        </p:spPr>
      </p:pic>
      <p:sp>
        <p:nvSpPr>
          <p:cNvPr id="3" name="Content Placeholder 2">
            <a:extLst>
              <a:ext uri="{FF2B5EF4-FFF2-40B4-BE49-F238E27FC236}">
                <a16:creationId xmlns:a16="http://schemas.microsoft.com/office/drawing/2014/main" id="{4599C250-F72C-4DC8-86C4-000F479B450A}"/>
              </a:ext>
            </a:extLst>
          </p:cNvPr>
          <p:cNvSpPr>
            <a:spLocks noGrp="1"/>
          </p:cNvSpPr>
          <p:nvPr>
            <p:ph idx="1"/>
          </p:nvPr>
        </p:nvSpPr>
        <p:spPr>
          <a:xfrm>
            <a:off x="639009" y="1279207"/>
            <a:ext cx="7431408" cy="4787680"/>
          </a:xfrm>
        </p:spPr>
        <p:txBody>
          <a:bodyPr>
            <a:normAutofit/>
          </a:bodyPr>
          <a:lstStyle/>
          <a:p>
            <a:r>
              <a:rPr lang="en-US" sz="2400" b="1" i="0" dirty="0">
                <a:solidFill>
                  <a:srgbClr val="000000"/>
                </a:solidFill>
                <a:effectLst/>
              </a:rPr>
              <a:t>Homogenization Process</a:t>
            </a:r>
          </a:p>
          <a:p>
            <a:pPr lvl="1"/>
            <a:r>
              <a:rPr lang="en-US" dirty="0">
                <a:solidFill>
                  <a:srgbClr val="333333"/>
                </a:solidFill>
                <a:latin typeface="Cabin"/>
              </a:rPr>
              <a:t>Br</a:t>
            </a:r>
            <a:r>
              <a:rPr lang="en-US" dirty="0">
                <a:solidFill>
                  <a:srgbClr val="000000"/>
                </a:solidFill>
              </a:rPr>
              <a:t>eaks down the milk fat globule into </a:t>
            </a:r>
            <a:r>
              <a:rPr lang="en-US" b="0" i="0" dirty="0">
                <a:solidFill>
                  <a:srgbClr val="333333"/>
                </a:solidFill>
                <a:effectLst/>
                <a:latin typeface="Cabin"/>
              </a:rPr>
              <a:t>minuscule portions that are dispersed evenly throughout the milk</a:t>
            </a:r>
            <a:r>
              <a:rPr lang="en-US" dirty="0">
                <a:solidFill>
                  <a:srgbClr val="000000"/>
                </a:solidFill>
              </a:rPr>
              <a:t> </a:t>
            </a:r>
          </a:p>
          <a:p>
            <a:pPr lvl="1"/>
            <a:r>
              <a:rPr lang="en-US" dirty="0">
                <a:solidFill>
                  <a:srgbClr val="333333"/>
                </a:solidFill>
                <a:latin typeface="Cabin"/>
              </a:rPr>
              <a:t>A</a:t>
            </a:r>
            <a:r>
              <a:rPr lang="en-US" b="0" i="0" dirty="0">
                <a:solidFill>
                  <a:srgbClr val="333333"/>
                </a:solidFill>
                <a:effectLst/>
                <a:latin typeface="Cabin"/>
              </a:rPr>
              <a:t>chieved by pumping milk through small openings under very high pressure</a:t>
            </a:r>
          </a:p>
          <a:p>
            <a:pPr lvl="1"/>
            <a:endParaRPr lang="en-US" b="0" i="0" dirty="0">
              <a:solidFill>
                <a:srgbClr val="000000"/>
              </a:solidFill>
              <a:effectLst/>
            </a:endParaRPr>
          </a:p>
          <a:p>
            <a:r>
              <a:rPr lang="en-US" sz="2400" b="1" i="0" dirty="0">
                <a:solidFill>
                  <a:srgbClr val="000000"/>
                </a:solidFill>
                <a:effectLst/>
              </a:rPr>
              <a:t>? Effect of Human Milk  Structures</a:t>
            </a:r>
          </a:p>
          <a:p>
            <a:pPr lvl="1"/>
            <a:r>
              <a:rPr lang="en-US" b="1" i="1" dirty="0">
                <a:solidFill>
                  <a:schemeClr val="accent6">
                    <a:lumMod val="75000"/>
                  </a:schemeClr>
                </a:solidFill>
                <a:effectLst/>
              </a:rPr>
              <a:t>The assembly of milk fat globules </a:t>
            </a:r>
            <a:r>
              <a:rPr lang="en-US" b="1" i="1" dirty="0">
                <a:solidFill>
                  <a:schemeClr val="accent6">
                    <a:lumMod val="75000"/>
                  </a:schemeClr>
                </a:solidFill>
              </a:rPr>
              <a:t>is</a:t>
            </a:r>
            <a:r>
              <a:rPr lang="en-US" b="1" i="1" dirty="0">
                <a:solidFill>
                  <a:schemeClr val="accent6">
                    <a:lumMod val="75000"/>
                  </a:schemeClr>
                </a:solidFill>
                <a:effectLst/>
              </a:rPr>
              <a:t> evolutionary</a:t>
            </a:r>
          </a:p>
          <a:p>
            <a:pPr lvl="1"/>
            <a:r>
              <a:rPr lang="en-US" b="0" i="0" dirty="0">
                <a:solidFill>
                  <a:srgbClr val="000000"/>
                </a:solidFill>
                <a:effectLst/>
              </a:rPr>
              <a:t>Structural properties of milk regulate the digestion and absorption of each of the major macronutrients—carbohydrates, proteins, and fats</a:t>
            </a:r>
          </a:p>
          <a:p>
            <a:pPr lvl="1"/>
            <a:r>
              <a:rPr lang="en-US" b="0" i="0" dirty="0">
                <a:effectLst/>
              </a:rPr>
              <a:t>There is no evidence that the changed fat globule</a:t>
            </a:r>
            <a:br>
              <a:rPr lang="en-US" b="0" i="0" dirty="0">
                <a:effectLst/>
              </a:rPr>
            </a:br>
            <a:r>
              <a:rPr lang="en-US" b="0" i="0" dirty="0">
                <a:effectLst/>
              </a:rPr>
              <a:t>is functionally the same as the intact fat globule</a:t>
            </a:r>
            <a:endParaRPr lang="en-US" dirty="0"/>
          </a:p>
        </p:txBody>
      </p:sp>
      <p:sp>
        <p:nvSpPr>
          <p:cNvPr id="4" name="Slide Number Placeholder 3">
            <a:extLst>
              <a:ext uri="{FF2B5EF4-FFF2-40B4-BE49-F238E27FC236}">
                <a16:creationId xmlns:a16="http://schemas.microsoft.com/office/drawing/2014/main" id="{72750E8A-C2F4-4BB1-A0BA-8D7A8DE8691A}"/>
              </a:ext>
            </a:extLst>
          </p:cNvPr>
          <p:cNvSpPr>
            <a:spLocks noGrp="1"/>
          </p:cNvSpPr>
          <p:nvPr>
            <p:ph type="sldNum" sz="quarter" idx="12"/>
          </p:nvPr>
        </p:nvSpPr>
        <p:spPr/>
        <p:txBody>
          <a:bodyPr/>
          <a:lstStyle/>
          <a:p>
            <a:fld id="{401CF334-2D5C-4859-84A6-CA7E6E43FAEB}" type="slidenum">
              <a:rPr lang="en-US" smtClean="0"/>
              <a:t>26</a:t>
            </a:fld>
            <a:endParaRPr lang="en-US" dirty="0"/>
          </a:p>
        </p:txBody>
      </p:sp>
      <p:sp>
        <p:nvSpPr>
          <p:cNvPr id="5" name="Footer Placeholder 4">
            <a:extLst>
              <a:ext uri="{FF2B5EF4-FFF2-40B4-BE49-F238E27FC236}">
                <a16:creationId xmlns:a16="http://schemas.microsoft.com/office/drawing/2014/main" id="{C0028867-E101-49F2-B7CA-27EDB0B1BF80}"/>
              </a:ext>
            </a:extLst>
          </p:cNvPr>
          <p:cNvSpPr>
            <a:spLocks noGrp="1"/>
          </p:cNvSpPr>
          <p:nvPr>
            <p:ph type="ftr" sz="quarter" idx="3"/>
          </p:nvPr>
        </p:nvSpPr>
        <p:spPr>
          <a:xfrm>
            <a:off x="321305" y="6287361"/>
            <a:ext cx="11458240" cy="372370"/>
          </a:xfrm>
        </p:spPr>
        <p:txBody>
          <a:bodyPr/>
          <a:lstStyle/>
          <a:p>
            <a:r>
              <a:rPr lang="en-US" sz="1200" b="0" i="0" dirty="0">
                <a:solidFill>
                  <a:srgbClr val="303030"/>
                </a:solidFill>
                <a:effectLst/>
              </a:rPr>
              <a:t>Argov N, Lemay DG, German JB. Milk Fat Globule structure &amp; function; nanoscience comes to milk production. </a:t>
            </a:r>
            <a:r>
              <a:rPr lang="en-US" sz="1200" b="0" i="1" dirty="0">
                <a:solidFill>
                  <a:srgbClr val="303030"/>
                </a:solidFill>
                <a:effectLst/>
              </a:rPr>
              <a:t>Trends Food Sci Technol</a:t>
            </a:r>
            <a:r>
              <a:rPr lang="en-US" sz="1200" b="0" i="0" dirty="0">
                <a:solidFill>
                  <a:srgbClr val="303030"/>
                </a:solidFill>
                <a:effectLst/>
              </a:rPr>
              <a:t>. 2008;19(12):617-623. doi:10.1016/j.tifs.2008.07.006</a:t>
            </a:r>
            <a:r>
              <a:rPr lang="en-US" sz="1200" dirty="0">
                <a:solidFill>
                  <a:srgbClr val="303030"/>
                </a:solidFill>
              </a:rPr>
              <a:t> </a:t>
            </a:r>
            <a:r>
              <a:rPr lang="en-US" sz="1200" b="0" i="0" dirty="0">
                <a:solidFill>
                  <a:srgbClr val="303030"/>
                </a:solidFill>
                <a:effectLst/>
              </a:rPr>
              <a:t>| </a:t>
            </a:r>
            <a:r>
              <a:rPr lang="en-US" sz="1200" dirty="0"/>
              <a:t>Michalski MC, Carious R, Michel F, Garnier C. Native vs damaged milk fat globules: membrane properties affect the viscoelasticity of milk gels. </a:t>
            </a:r>
            <a:r>
              <a:rPr lang="en-US" sz="1200" i="1" dirty="0"/>
              <a:t>J Dairy Sci</a:t>
            </a:r>
            <a:r>
              <a:rPr lang="en-US" sz="1200" dirty="0"/>
              <a:t>. 2002;85(10):2451-2461. doi:10.3168/jds.S0022-0302(02)74327-0</a:t>
            </a:r>
          </a:p>
        </p:txBody>
      </p:sp>
      <p:sp>
        <p:nvSpPr>
          <p:cNvPr id="10" name="TextBox 9">
            <a:extLst>
              <a:ext uri="{FF2B5EF4-FFF2-40B4-BE49-F238E27FC236}">
                <a16:creationId xmlns:a16="http://schemas.microsoft.com/office/drawing/2014/main" id="{FFFD36DD-BAA2-415F-B370-660EF0B55C07}"/>
              </a:ext>
            </a:extLst>
          </p:cNvPr>
          <p:cNvSpPr txBox="1"/>
          <p:nvPr/>
        </p:nvSpPr>
        <p:spPr>
          <a:xfrm>
            <a:off x="10368283" y="2492177"/>
            <a:ext cx="1296241" cy="646331"/>
          </a:xfrm>
          <a:prstGeom prst="rect">
            <a:avLst/>
          </a:prstGeom>
          <a:noFill/>
        </p:spPr>
        <p:txBody>
          <a:bodyPr wrap="square" rtlCol="0">
            <a:spAutoFit/>
          </a:bodyPr>
          <a:lstStyle/>
          <a:p>
            <a:pPr algn="ctr"/>
            <a:r>
              <a:rPr lang="en-US" dirty="0"/>
              <a:t>Native milk fat globule</a:t>
            </a:r>
          </a:p>
        </p:txBody>
      </p:sp>
      <p:sp>
        <p:nvSpPr>
          <p:cNvPr id="11" name="TextBox 10">
            <a:extLst>
              <a:ext uri="{FF2B5EF4-FFF2-40B4-BE49-F238E27FC236}">
                <a16:creationId xmlns:a16="http://schemas.microsoft.com/office/drawing/2014/main" id="{29BC226D-92BA-4BC2-BDE3-C95FD2999533}"/>
              </a:ext>
            </a:extLst>
          </p:cNvPr>
          <p:cNvSpPr txBox="1"/>
          <p:nvPr/>
        </p:nvSpPr>
        <p:spPr>
          <a:xfrm>
            <a:off x="9695439" y="5120452"/>
            <a:ext cx="2382718" cy="646331"/>
          </a:xfrm>
          <a:prstGeom prst="rect">
            <a:avLst/>
          </a:prstGeom>
          <a:noFill/>
        </p:spPr>
        <p:txBody>
          <a:bodyPr wrap="square" rtlCol="0">
            <a:spAutoFit/>
          </a:bodyPr>
          <a:lstStyle/>
          <a:p>
            <a:pPr algn="ctr"/>
            <a:r>
              <a:rPr lang="en-US" dirty="0"/>
              <a:t>Milk fat globule after homogenization</a:t>
            </a:r>
          </a:p>
        </p:txBody>
      </p:sp>
      <p:sp>
        <p:nvSpPr>
          <p:cNvPr id="12" name="Title 1">
            <a:extLst>
              <a:ext uri="{FF2B5EF4-FFF2-40B4-BE49-F238E27FC236}">
                <a16:creationId xmlns:a16="http://schemas.microsoft.com/office/drawing/2014/main" id="{62BCD3ED-6C17-4B77-BC92-D65C774221D7}"/>
              </a:ext>
            </a:extLst>
          </p:cNvPr>
          <p:cNvSpPr>
            <a:spLocks noGrp="1"/>
          </p:cNvSpPr>
          <p:nvPr>
            <p:ph type="title"/>
          </p:nvPr>
        </p:nvSpPr>
        <p:spPr>
          <a:xfrm>
            <a:off x="321305" y="399718"/>
            <a:ext cx="11540860"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397426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73876-B1FB-49CC-851B-88CAF357A4EC}"/>
              </a:ext>
            </a:extLst>
          </p:cNvPr>
          <p:cNvSpPr>
            <a:spLocks noGrp="1"/>
          </p:cNvSpPr>
          <p:nvPr>
            <p:ph idx="1"/>
          </p:nvPr>
        </p:nvSpPr>
        <p:spPr>
          <a:xfrm>
            <a:off x="321305" y="1466518"/>
            <a:ext cx="8401781" cy="4325112"/>
          </a:xfrm>
        </p:spPr>
        <p:txBody>
          <a:bodyPr>
            <a:noAutofit/>
          </a:bodyPr>
          <a:lstStyle/>
          <a:p>
            <a:pPr marL="365760" marR="0" lvl="0" indent="-256032" algn="l" defTabSz="914400" rtl="0" eaLnBrk="1" fontAlgn="auto" latinLnBrk="0" hangingPunct="1">
              <a:lnSpc>
                <a:spcPct val="100000"/>
              </a:lnSpc>
              <a:spcBef>
                <a:spcPts val="200"/>
              </a:spcBef>
              <a:spcAft>
                <a:spcPts val="0"/>
              </a:spcAft>
              <a:buClr>
                <a:srgbClr val="00A1DF"/>
              </a:buClr>
              <a:buSzTx/>
              <a:buFont typeface="Wingdings" panose="05000000000000000000" pitchFamily="2" charset="2"/>
              <a:buChar char="§"/>
              <a:tabLst/>
              <a:defRPr/>
            </a:pPr>
            <a:r>
              <a:rPr lang="en-US" sz="2800" b="1" kern="100" dirty="0">
                <a:effectLst/>
                <a:latin typeface="+mn-lt"/>
                <a:ea typeface="MS Mincho" panose="02020609040205080304" pitchFamily="49" charset="-128"/>
                <a:cs typeface="Times New Roman" panose="02020603050405020304" pitchFamily="18" charset="0"/>
              </a:rPr>
              <a:t>Human Milk Fortification</a:t>
            </a:r>
          </a:p>
          <a:p>
            <a:pPr lvl="1" indent="-256032">
              <a:buFont typeface="Wingdings" panose="05000000000000000000" pitchFamily="2" charset="2"/>
              <a:buChar char="§"/>
              <a:defRPr/>
            </a:pPr>
            <a:r>
              <a:rPr lang="en-US" sz="2400" b="1" kern="100" dirty="0">
                <a:solidFill>
                  <a:schemeClr val="accent6">
                    <a:lumMod val="75000"/>
                  </a:schemeClr>
                </a:solidFill>
                <a:ea typeface="MS Mincho" panose="02020609040205080304" pitchFamily="49" charset="-128"/>
                <a:cs typeface="Times New Roman" panose="02020603050405020304" pitchFamily="18" charset="0"/>
              </a:rPr>
              <a:t>Human </a:t>
            </a:r>
            <a:r>
              <a:rPr lang="en-US" sz="2400" b="1" kern="100" dirty="0">
                <a:solidFill>
                  <a:schemeClr val="accent6">
                    <a:lumMod val="75000"/>
                  </a:schemeClr>
                </a:solidFill>
                <a:effectLst/>
                <a:latin typeface="+mn-lt"/>
                <a:ea typeface="MS Mincho" panose="02020609040205080304" pitchFamily="49" charset="-128"/>
                <a:cs typeface="Times New Roman" panose="02020603050405020304" pitchFamily="18" charset="0"/>
              </a:rPr>
              <a:t>milk-based fortifier associated with less alteration of milk fat globule size than cow milk-based fortifier</a:t>
            </a:r>
          </a:p>
          <a:p>
            <a:pPr lvl="1" indent="-256032">
              <a:buFont typeface="Wingdings" panose="05000000000000000000" pitchFamily="2" charset="2"/>
              <a:buChar char="§"/>
              <a:defRPr/>
            </a:pPr>
            <a:r>
              <a:rPr lang="en-US" sz="2400" kern="100" dirty="0">
                <a:ea typeface="MS Mincho" panose="02020609040205080304" pitchFamily="49" charset="-128"/>
                <a:cs typeface="Times New Roman" panose="02020603050405020304" pitchFamily="18" charset="0"/>
              </a:rPr>
              <a:t>Comparison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 CMBF vs HMBF added to DHM and its             impact on milk fat globule (MFG)</a:t>
            </a:r>
          </a:p>
          <a:p>
            <a:pPr lvl="2" indent="-246888">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S Mincho" panose="02020609040205080304" pitchFamily="49" charset="-128"/>
                <a:cs typeface="+mn-cs"/>
              </a:rPr>
              <a:t>At 24 and 48 hours after fortification, MFG size in the milk with CMBF was larger than that in the milk with HMBF </a:t>
            </a:r>
          </a:p>
          <a:p>
            <a:pPr marL="923544" marR="0" lvl="2" indent="-219456" algn="l" defTabSz="914400" rtl="0" eaLnBrk="1" fontAlgn="auto" latinLnBrk="0" hangingPunct="1">
              <a:lnSpc>
                <a:spcPct val="100000"/>
              </a:lnSpc>
              <a:spcBef>
                <a:spcPts val="200"/>
              </a:spcBef>
              <a:spcAft>
                <a:spcPts val="0"/>
              </a:spcAft>
              <a:buClr>
                <a:srgbClr val="00A1DF"/>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S Mincho" panose="02020609040205080304" pitchFamily="49" charset="-128"/>
                <a:cs typeface="+mn-cs"/>
              </a:rPr>
              <a:t>At 24 hours: 4.8 ± 0.5 vs 4.3 ± 0.3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S Mincho" panose="02020609040205080304" pitchFamily="49" charset="-128"/>
                <a:cs typeface="+mn-cs"/>
              </a:rPr>
              <a:t>μm</a:t>
            </a:r>
            <a:r>
              <a:rPr kumimoji="0" lang="en-US" sz="2400" b="0" i="0" u="none" strike="noStrike" kern="1200" cap="none" spc="0" normalizeH="0" baseline="0" noProof="0" dirty="0">
                <a:ln>
                  <a:noFill/>
                </a:ln>
                <a:solidFill>
                  <a:srgbClr val="000000"/>
                </a:solidFill>
                <a:effectLst/>
                <a:uLnTx/>
                <a:uFillTx/>
                <a:latin typeface="Calibri" panose="020F0502020204030204"/>
                <a:ea typeface="MS Mincho" panose="02020609040205080304" pitchFamily="49" charset="-128"/>
                <a:cs typeface="+mn-cs"/>
              </a:rPr>
              <a:t>, p&lt;0.01</a:t>
            </a:r>
          </a:p>
          <a:p>
            <a:pPr marL="923544" marR="0" lvl="2" indent="-219456" algn="l" defTabSz="914400" rtl="0" eaLnBrk="1" fontAlgn="auto" latinLnBrk="0" hangingPunct="1">
              <a:lnSpc>
                <a:spcPct val="100000"/>
              </a:lnSpc>
              <a:spcBef>
                <a:spcPts val="200"/>
              </a:spcBef>
              <a:spcAft>
                <a:spcPts val="0"/>
              </a:spcAft>
              <a:buClr>
                <a:srgbClr val="00A1DF"/>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S Mincho" panose="02020609040205080304" pitchFamily="49" charset="-128"/>
                <a:cs typeface="+mn-cs"/>
              </a:rPr>
              <a:t>At 48 hours: 5.1 ± 0.7 vs 4.5 ± 0.4 </a:t>
            </a:r>
            <a:r>
              <a:rPr kumimoji="0" lang="en-US" sz="2400" b="0" i="0" u="none" strike="noStrike" kern="1200" cap="none" spc="0" normalizeH="0" baseline="0" noProof="0" dirty="0" err="1">
                <a:ln>
                  <a:noFill/>
                </a:ln>
                <a:solidFill>
                  <a:srgbClr val="000000"/>
                </a:solidFill>
                <a:effectLst/>
                <a:uLnTx/>
                <a:uFillTx/>
                <a:latin typeface="Calibri" panose="020F0502020204030204"/>
                <a:ea typeface="MS Mincho" panose="02020609040205080304" pitchFamily="49" charset="-128"/>
                <a:cs typeface="+mn-cs"/>
              </a:rPr>
              <a:t>μm</a:t>
            </a:r>
            <a:r>
              <a:rPr kumimoji="0" lang="en-US" sz="2400" b="0" i="0" u="none" strike="noStrike" kern="1200" cap="none" spc="0" normalizeH="0" baseline="0" noProof="0" dirty="0">
                <a:ln>
                  <a:noFill/>
                </a:ln>
                <a:solidFill>
                  <a:srgbClr val="000000"/>
                </a:solidFill>
                <a:effectLst/>
                <a:uLnTx/>
                <a:uFillTx/>
                <a:latin typeface="Calibri" panose="020F0502020204030204"/>
                <a:ea typeface="MS Mincho" panose="02020609040205080304" pitchFamily="49" charset="-128"/>
                <a:cs typeface="+mn-cs"/>
              </a:rPr>
              <a:t>, p=0.03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indent="-256032">
              <a:buFont typeface="Wingdings" panose="05000000000000000000" pitchFamily="2" charset="2"/>
              <a:buChar char="§"/>
              <a:defRPr/>
            </a:pPr>
            <a:r>
              <a:rPr lang="en-US" sz="2400" b="1" dirty="0">
                <a:solidFill>
                  <a:schemeClr val="accent6">
                    <a:lumMod val="75000"/>
                  </a:schemeClr>
                </a:solidFill>
                <a:latin typeface="Calibri" panose="020F0502020204030204"/>
              </a:rPr>
              <a:t>Structure Drives Function</a:t>
            </a:r>
            <a:endParaRPr kumimoji="0" lang="en-US" sz="2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a:p>
            <a:endParaRPr lang="en-US" dirty="0"/>
          </a:p>
        </p:txBody>
      </p:sp>
      <p:sp>
        <p:nvSpPr>
          <p:cNvPr id="4" name="Slide Number Placeholder 3">
            <a:extLst>
              <a:ext uri="{FF2B5EF4-FFF2-40B4-BE49-F238E27FC236}">
                <a16:creationId xmlns:a16="http://schemas.microsoft.com/office/drawing/2014/main" id="{54000FBC-0FBF-4DEB-8F52-A7F6263239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830F120-08CB-4041-AAD5-FB48225825D8}"/>
              </a:ext>
            </a:extLst>
          </p:cNvPr>
          <p:cNvSpPr>
            <a:spLocks noGrp="1"/>
          </p:cNvSpPr>
          <p:nvPr>
            <p:ph type="ftr" sz="quarter" idx="3"/>
          </p:nvPr>
        </p:nvSpPr>
        <p:spPr>
          <a:xfrm>
            <a:off x="321305" y="6178914"/>
            <a:ext cx="11259218" cy="35880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Yoshida, Y., Azuma, M,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Kuwabara</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H,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Myazawa</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T., et al. </a:t>
            </a:r>
            <a:r>
              <a:rPr kumimoji="0" lang="en-US" sz="1200" b="0" i="0" u="none" strike="noStrike" kern="100" cap="none" spc="0" normalizeH="0" baseline="0" noProof="0" dirty="0">
                <a:ln>
                  <a:noFill/>
                </a:ln>
                <a:solidFill>
                  <a:srgbClr val="000000"/>
                </a:solidFill>
                <a:effectLst/>
                <a:uLnTx/>
                <a:uFillTx/>
                <a:latin typeface="Calibri" panose="020F0502020204030204"/>
                <a:ea typeface="MS Mincho" panose="02020609040205080304" pitchFamily="49" charset="-128"/>
                <a:cs typeface="Times New Roman" panose="02020603050405020304" pitchFamily="18" charset="0"/>
              </a:rPr>
              <a:t>Human milk-based fortifier is associated with less alteration of milk fat globule size than cow milk-based fortifier.  </a:t>
            </a:r>
            <a:r>
              <a:rPr kumimoji="0" lang="en-US" sz="1200" b="0" i="1" u="none" strike="noStrike" kern="100" cap="none" spc="0" normalizeH="0" baseline="0" noProof="0" dirty="0" err="1">
                <a:ln>
                  <a:noFill/>
                </a:ln>
                <a:solidFill>
                  <a:srgbClr val="000000"/>
                </a:solidFill>
                <a:effectLst/>
                <a:uLnTx/>
                <a:uFillTx/>
                <a:latin typeface="Calibri" panose="020F0502020204030204"/>
                <a:ea typeface="MS Mincho" panose="02020609040205080304" pitchFamily="49" charset="-128"/>
                <a:cs typeface="Times New Roman" panose="02020603050405020304" pitchFamily="18" charset="0"/>
              </a:rPr>
              <a:t>PLoS</a:t>
            </a:r>
            <a:r>
              <a:rPr kumimoji="0" lang="en-US" sz="1200" b="0" i="1" u="none" strike="noStrike" kern="100" cap="none" spc="0" normalizeH="0" baseline="0" noProof="0" dirty="0">
                <a:ln>
                  <a:noFill/>
                </a:ln>
                <a:solidFill>
                  <a:srgbClr val="000000"/>
                </a:solidFill>
                <a:effectLst/>
                <a:uLnTx/>
                <a:uFillTx/>
                <a:latin typeface="Calibri" panose="020F0502020204030204"/>
                <a:ea typeface="MS Mincho" panose="02020609040205080304" pitchFamily="49" charset="-128"/>
                <a:cs typeface="Times New Roman" panose="02020603050405020304" pitchFamily="18" charset="0"/>
              </a:rPr>
              <a:t> One</a:t>
            </a:r>
            <a:r>
              <a:rPr kumimoji="0" lang="en-US" sz="1200" b="0" i="0" u="none" strike="noStrike" kern="100" cap="none" spc="0" normalizeH="0" baseline="0" noProof="0" dirty="0">
                <a:ln>
                  <a:noFill/>
                </a:ln>
                <a:solidFill>
                  <a:srgbClr val="000000"/>
                </a:solidFill>
                <a:effectLst/>
                <a:uLnTx/>
                <a:uFillTx/>
                <a:latin typeface="Calibri" panose="020F0502020204030204"/>
                <a:ea typeface="MS Mincho" panose="02020609040205080304" pitchFamily="49" charset="-128"/>
                <a:cs typeface="Times New Roman" panose="02020603050405020304" pitchFamily="18" charset="0"/>
              </a:rPr>
              <a:t>. 2021. Vol 16, </a:t>
            </a:r>
            <a:r>
              <a:rPr kumimoji="0" lang="en-US" sz="1200" b="0" i="0" u="none" strike="noStrike" kern="100" cap="none" spc="0" normalizeH="0" baseline="0" noProof="0" dirty="0" err="1">
                <a:ln>
                  <a:noFill/>
                </a:ln>
                <a:solidFill>
                  <a:srgbClr val="000000"/>
                </a:solidFill>
                <a:effectLst/>
                <a:uLnTx/>
                <a:uFillTx/>
                <a:latin typeface="Calibri" panose="020F0502020204030204"/>
                <a:ea typeface="MS Mincho" panose="02020609040205080304" pitchFamily="49" charset="-128"/>
                <a:cs typeface="Times New Roman" panose="02020603050405020304" pitchFamily="18" charset="0"/>
              </a:rPr>
              <a:t>Iss</a:t>
            </a:r>
            <a:r>
              <a:rPr kumimoji="0" lang="en-US" sz="1200" b="0" i="0" u="none" strike="noStrike" kern="100" cap="none" spc="0" normalizeH="0" baseline="0" noProof="0" dirty="0">
                <a:ln>
                  <a:noFill/>
                </a:ln>
                <a:solidFill>
                  <a:srgbClr val="000000"/>
                </a:solidFill>
                <a:effectLst/>
                <a:uLnTx/>
                <a:uFillTx/>
                <a:latin typeface="Calibri" panose="020F0502020204030204"/>
                <a:ea typeface="MS Mincho" panose="02020609040205080304" pitchFamily="49" charset="-128"/>
                <a:cs typeface="Times New Roman" panose="02020603050405020304" pitchFamily="18" charset="0"/>
              </a:rPr>
              <a:t> 12. doi:10.1371/journal.pone.0257491.</a:t>
            </a:r>
            <a:endParaRPr kumimoji="0" lang="en-US" sz="1200" b="0" i="0" u="none" strike="noStrike" kern="1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pic>
        <p:nvPicPr>
          <p:cNvPr id="6" name="Picture 5">
            <a:extLst>
              <a:ext uri="{FF2B5EF4-FFF2-40B4-BE49-F238E27FC236}">
                <a16:creationId xmlns:a16="http://schemas.microsoft.com/office/drawing/2014/main" id="{DE2EB858-939B-43A4-BF5C-D7A164E83B01}"/>
              </a:ext>
            </a:extLst>
          </p:cNvPr>
          <p:cNvPicPr>
            <a:picLocks noChangeAspect="1"/>
          </p:cNvPicPr>
          <p:nvPr/>
        </p:nvPicPr>
        <p:blipFill>
          <a:blip r:embed="rId3"/>
          <a:stretch>
            <a:fillRect/>
          </a:stretch>
        </p:blipFill>
        <p:spPr>
          <a:xfrm>
            <a:off x="9574657" y="1765081"/>
            <a:ext cx="1448002" cy="1428949"/>
          </a:xfrm>
          <a:prstGeom prst="rect">
            <a:avLst/>
          </a:prstGeom>
        </p:spPr>
      </p:pic>
      <p:sp>
        <p:nvSpPr>
          <p:cNvPr id="7" name="TextBox 6">
            <a:extLst>
              <a:ext uri="{FF2B5EF4-FFF2-40B4-BE49-F238E27FC236}">
                <a16:creationId xmlns:a16="http://schemas.microsoft.com/office/drawing/2014/main" id="{27F54A61-9F04-4C63-9354-BBC29BD222F7}"/>
              </a:ext>
            </a:extLst>
          </p:cNvPr>
          <p:cNvSpPr txBox="1"/>
          <p:nvPr/>
        </p:nvSpPr>
        <p:spPr>
          <a:xfrm>
            <a:off x="9241673" y="3257301"/>
            <a:ext cx="211397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Individual fat globules in native form</a:t>
            </a:r>
          </a:p>
        </p:txBody>
      </p:sp>
      <p:pic>
        <p:nvPicPr>
          <p:cNvPr id="8" name="Picture 7">
            <a:extLst>
              <a:ext uri="{FF2B5EF4-FFF2-40B4-BE49-F238E27FC236}">
                <a16:creationId xmlns:a16="http://schemas.microsoft.com/office/drawing/2014/main" id="{8F23BB98-AE33-4BB7-B433-E28C62858A34}"/>
              </a:ext>
            </a:extLst>
          </p:cNvPr>
          <p:cNvPicPr>
            <a:picLocks noChangeAspect="1"/>
          </p:cNvPicPr>
          <p:nvPr/>
        </p:nvPicPr>
        <p:blipFill>
          <a:blip r:embed="rId4"/>
          <a:stretch>
            <a:fillRect/>
          </a:stretch>
        </p:blipFill>
        <p:spPr>
          <a:xfrm rot="631075">
            <a:off x="9503438" y="4000655"/>
            <a:ext cx="1524213" cy="1533739"/>
          </a:xfrm>
          <a:prstGeom prst="rect">
            <a:avLst/>
          </a:prstGeom>
        </p:spPr>
      </p:pic>
      <p:sp>
        <p:nvSpPr>
          <p:cNvPr id="9" name="TextBox 8">
            <a:extLst>
              <a:ext uri="{FF2B5EF4-FFF2-40B4-BE49-F238E27FC236}">
                <a16:creationId xmlns:a16="http://schemas.microsoft.com/office/drawing/2014/main" id="{1D45A411-1EC4-47AD-8BE9-9EA4F96C2965}"/>
              </a:ext>
            </a:extLst>
          </p:cNvPr>
          <p:cNvSpPr txBox="1"/>
          <p:nvPr/>
        </p:nvSpPr>
        <p:spPr>
          <a:xfrm>
            <a:off x="9424570" y="5491349"/>
            <a:ext cx="243759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Milk fat globule aggregates</a:t>
            </a:r>
          </a:p>
        </p:txBody>
      </p:sp>
      <p:sp>
        <p:nvSpPr>
          <p:cNvPr id="13" name="Title 1">
            <a:extLst>
              <a:ext uri="{FF2B5EF4-FFF2-40B4-BE49-F238E27FC236}">
                <a16:creationId xmlns:a16="http://schemas.microsoft.com/office/drawing/2014/main" id="{8721AB5E-AAD6-4FEC-991D-553C10CC7BD3}"/>
              </a:ext>
            </a:extLst>
          </p:cNvPr>
          <p:cNvSpPr>
            <a:spLocks noGrp="1"/>
          </p:cNvSpPr>
          <p:nvPr>
            <p:ph type="title"/>
          </p:nvPr>
        </p:nvSpPr>
        <p:spPr>
          <a:xfrm>
            <a:off x="321305" y="399718"/>
            <a:ext cx="11540860"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396542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8738FC9-7383-4662-A309-21DAC496F5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300" r="44195" b="7371"/>
          <a:stretch/>
        </p:blipFill>
        <p:spPr bwMode="auto">
          <a:xfrm rot="19239233">
            <a:off x="9906807" y="3054341"/>
            <a:ext cx="1940583" cy="18824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C852C98-E28B-4A9C-86F1-B2B062E8F3E3}"/>
              </a:ext>
            </a:extLst>
          </p:cNvPr>
          <p:cNvSpPr>
            <a:spLocks noGrp="1"/>
          </p:cNvSpPr>
          <p:nvPr>
            <p:ph idx="1"/>
          </p:nvPr>
        </p:nvSpPr>
        <p:spPr>
          <a:xfrm>
            <a:off x="129931" y="1635494"/>
            <a:ext cx="9432266" cy="4277570"/>
          </a:xfrm>
        </p:spPr>
        <p:txBody>
          <a:bodyPr>
            <a:noAutofit/>
          </a:bodyPr>
          <a:lstStyle/>
          <a:p>
            <a:r>
              <a:rPr lang="en-US" sz="2800" b="1" dirty="0"/>
              <a:t>Effect of Cow Milk-Based Products on Human Milk Proteins</a:t>
            </a:r>
          </a:p>
          <a:p>
            <a:pPr lvl="1"/>
            <a:r>
              <a:rPr lang="en-US" sz="2400" dirty="0"/>
              <a:t>C</a:t>
            </a:r>
            <a:r>
              <a:rPr lang="en-US" sz="2400" i="0" u="none" strike="noStrike" baseline="0" dirty="0"/>
              <a:t>om</a:t>
            </a:r>
            <a:r>
              <a:rPr lang="en-US" sz="2400" b="0" i="0" u="none" strike="noStrike" baseline="0" dirty="0"/>
              <a:t>parison of infants</a:t>
            </a:r>
          </a:p>
          <a:p>
            <a:pPr lvl="2"/>
            <a:r>
              <a:rPr lang="en-US" sz="2200" dirty="0"/>
              <a:t>F</a:t>
            </a:r>
            <a:r>
              <a:rPr lang="en-US" sz="2200" b="0" u="none" strike="noStrike" baseline="0" dirty="0"/>
              <a:t>ed preterm HM only </a:t>
            </a:r>
          </a:p>
          <a:p>
            <a:pPr lvl="2"/>
            <a:r>
              <a:rPr lang="en-US" sz="2200" i="0" dirty="0"/>
              <a:t>R</a:t>
            </a:r>
            <a:r>
              <a:rPr lang="en-US" sz="2200" b="0" i="0" u="none" strike="noStrike" baseline="0" dirty="0"/>
              <a:t>eceived both preterm HM and cow’s milk formula (</a:t>
            </a:r>
            <a:r>
              <a:rPr lang="en-US" sz="2200" dirty="0"/>
              <a:t>50:50) </a:t>
            </a:r>
          </a:p>
          <a:p>
            <a:pPr lvl="1"/>
            <a:r>
              <a:rPr lang="en-US" sz="2400" dirty="0"/>
              <a:t>Some cow milk proteins form aggregates with breastmilk proteins </a:t>
            </a:r>
          </a:p>
          <a:p>
            <a:pPr lvl="1"/>
            <a:r>
              <a:rPr lang="en-US" sz="2400" dirty="0"/>
              <a:t>Function follows structure</a:t>
            </a:r>
          </a:p>
          <a:p>
            <a:pPr lvl="1"/>
            <a:r>
              <a:rPr lang="en-US" sz="2400" dirty="0"/>
              <a:t>Changes in protein structure likely limits their bioactivities in the gut</a:t>
            </a:r>
          </a:p>
          <a:p>
            <a:pPr lvl="1"/>
            <a:r>
              <a:rPr lang="en-US" sz="2400" b="0" i="0" u="none" strike="noStrike" baseline="0" dirty="0"/>
              <a:t>May </a:t>
            </a:r>
            <a:r>
              <a:rPr lang="en-US" dirty="0"/>
              <a:t>explain why infants fed an exclusive HM–based diet have less feeding intolerance and lower rates of NEC?</a:t>
            </a:r>
          </a:p>
          <a:p>
            <a:pPr algn="l"/>
            <a:endParaRPr lang="en-US" dirty="0"/>
          </a:p>
        </p:txBody>
      </p:sp>
      <p:sp>
        <p:nvSpPr>
          <p:cNvPr id="4" name="Slide Number Placeholder 3">
            <a:extLst>
              <a:ext uri="{FF2B5EF4-FFF2-40B4-BE49-F238E27FC236}">
                <a16:creationId xmlns:a16="http://schemas.microsoft.com/office/drawing/2014/main" id="{B5DD4D87-8F2F-4EF0-B9D2-BC03E4C608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a:extLst>
              <a:ext uri="{FF2B5EF4-FFF2-40B4-BE49-F238E27FC236}">
                <a16:creationId xmlns:a16="http://schemas.microsoft.com/office/drawing/2014/main" id="{4E7AE662-5ACF-4E44-9C81-D83442BCC840}"/>
              </a:ext>
            </a:extLst>
          </p:cNvPr>
          <p:cNvSpPr>
            <a:spLocks noGrp="1"/>
          </p:cNvSpPr>
          <p:nvPr>
            <p:ph type="ftr" sz="quarter" idx="3"/>
          </p:nvPr>
        </p:nvSpPr>
        <p:spPr>
          <a:xfrm>
            <a:off x="462126" y="6386546"/>
            <a:ext cx="11259218" cy="2762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Lönnerdal B. Bioactive proteins in human milk—potential benefits for preterm infants.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Clin Perinatol</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2017;44(1):179-191. doi:10.1016/j.clp.2016.11.013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Picture 2">
            <a:extLst>
              <a:ext uri="{FF2B5EF4-FFF2-40B4-BE49-F238E27FC236}">
                <a16:creationId xmlns:a16="http://schemas.microsoft.com/office/drawing/2014/main" id="{EDA55B50-9D0E-44EF-B42E-2E0E336D96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300" r="44195" b="7371"/>
          <a:stretch/>
        </p:blipFill>
        <p:spPr bwMode="auto">
          <a:xfrm>
            <a:off x="9832673" y="4575816"/>
            <a:ext cx="2088851" cy="1728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5CE3C6F-71AD-4B26-AAC5-3BCECF93CE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300" r="44195" b="7371"/>
          <a:stretch/>
        </p:blipFill>
        <p:spPr bwMode="auto">
          <a:xfrm>
            <a:off x="9773314" y="1466518"/>
            <a:ext cx="1911584" cy="156008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76910284-B21F-429D-B74E-1EBBE04234F7}"/>
              </a:ext>
            </a:extLst>
          </p:cNvPr>
          <p:cNvSpPr>
            <a:spLocks noGrp="1"/>
          </p:cNvSpPr>
          <p:nvPr>
            <p:ph type="title"/>
          </p:nvPr>
        </p:nvSpPr>
        <p:spPr>
          <a:xfrm>
            <a:off x="321305" y="399718"/>
            <a:ext cx="11540860"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299823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3216-89AA-4AF9-A52D-AFE8DEE3E9C9}"/>
              </a:ext>
            </a:extLst>
          </p:cNvPr>
          <p:cNvSpPr>
            <a:spLocks noGrp="1"/>
          </p:cNvSpPr>
          <p:nvPr>
            <p:ph type="title"/>
          </p:nvPr>
        </p:nvSpPr>
        <p:spPr/>
        <p:txBody>
          <a:bodyPr/>
          <a:lstStyle/>
          <a:p>
            <a:r>
              <a:rPr lang="en-US" dirty="0"/>
              <a:t>Human Milk: A Source of More Life Than We Can Imagine</a:t>
            </a:r>
          </a:p>
        </p:txBody>
      </p:sp>
      <p:sp>
        <p:nvSpPr>
          <p:cNvPr id="3" name="Content Placeholder 2">
            <a:extLst>
              <a:ext uri="{FF2B5EF4-FFF2-40B4-BE49-F238E27FC236}">
                <a16:creationId xmlns:a16="http://schemas.microsoft.com/office/drawing/2014/main" id="{EADE03C7-7DED-416B-83AB-A3B6F6A2E6F0}"/>
              </a:ext>
            </a:extLst>
          </p:cNvPr>
          <p:cNvSpPr>
            <a:spLocks noGrp="1"/>
          </p:cNvSpPr>
          <p:nvPr>
            <p:ph idx="1"/>
          </p:nvPr>
        </p:nvSpPr>
        <p:spPr>
          <a:xfrm>
            <a:off x="400529" y="1466518"/>
            <a:ext cx="10972800" cy="4325112"/>
          </a:xfrm>
        </p:spPr>
        <p:txBody>
          <a:bodyPr>
            <a:normAutofit/>
          </a:bodyPr>
          <a:lstStyle/>
          <a:p>
            <a:r>
              <a:rPr lang="en-US" sz="2800" b="1" dirty="0"/>
              <a:t>Pasteurization: Friend and Foe</a:t>
            </a:r>
          </a:p>
        </p:txBody>
      </p:sp>
      <p:sp>
        <p:nvSpPr>
          <p:cNvPr id="4" name="Slide Number Placeholder 3">
            <a:extLst>
              <a:ext uri="{FF2B5EF4-FFF2-40B4-BE49-F238E27FC236}">
                <a16:creationId xmlns:a16="http://schemas.microsoft.com/office/drawing/2014/main" id="{8A90CDDE-6AD7-44BA-BFBC-27E93828A1C4}"/>
              </a:ext>
            </a:extLst>
          </p:cNvPr>
          <p:cNvSpPr>
            <a:spLocks noGrp="1"/>
          </p:cNvSpPr>
          <p:nvPr>
            <p:ph type="sldNum" sz="quarter" idx="12"/>
          </p:nvPr>
        </p:nvSpPr>
        <p:spPr/>
        <p:txBody>
          <a:bodyPr/>
          <a:lstStyle/>
          <a:p>
            <a:fld id="{401CF334-2D5C-4859-84A6-CA7E6E43FAEB}" type="slidenum">
              <a:rPr lang="en-US" smtClean="0"/>
              <a:t>29</a:t>
            </a:fld>
            <a:endParaRPr lang="en-US"/>
          </a:p>
        </p:txBody>
      </p:sp>
      <p:sp>
        <p:nvSpPr>
          <p:cNvPr id="6" name="Content Placeholder 2">
            <a:extLst>
              <a:ext uri="{FF2B5EF4-FFF2-40B4-BE49-F238E27FC236}">
                <a16:creationId xmlns:a16="http://schemas.microsoft.com/office/drawing/2014/main" id="{EC9AE0E1-29FC-4671-BAAF-89468D70681E}"/>
              </a:ext>
            </a:extLst>
          </p:cNvPr>
          <p:cNvSpPr txBox="1">
            <a:spLocks/>
          </p:cNvSpPr>
          <p:nvPr/>
        </p:nvSpPr>
        <p:spPr>
          <a:xfrm>
            <a:off x="64022" y="2128267"/>
            <a:ext cx="3997226" cy="3082362"/>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658368" indent="-246888"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923544" indent="-219456"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179576" indent="-201168"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389888" indent="-18288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Font typeface="Wingdings" panose="05000000000000000000" pitchFamily="2" charset="2"/>
              <a:buNone/>
            </a:pPr>
            <a:r>
              <a:rPr lang="en-US" b="1" dirty="0">
                <a:solidFill>
                  <a:schemeClr val="accent6">
                    <a:lumMod val="75000"/>
                  </a:schemeClr>
                </a:solidFill>
              </a:rPr>
              <a:t>Holder Pasteurization</a:t>
            </a:r>
          </a:p>
          <a:p>
            <a:pPr lvl="1"/>
            <a:r>
              <a:rPr lang="en-US" sz="2000" dirty="0">
                <a:cs typeface="Calibri"/>
              </a:rPr>
              <a:t>Most common method in US</a:t>
            </a:r>
          </a:p>
          <a:p>
            <a:pPr lvl="1"/>
            <a:r>
              <a:rPr lang="en-US" sz="2000" dirty="0">
                <a:cs typeface="Calibri"/>
              </a:rPr>
              <a:t>“Batch” milk from ~</a:t>
            </a:r>
            <a:r>
              <a:rPr lang="en-US" sz="2000" dirty="0"/>
              <a:t>5 donors</a:t>
            </a:r>
          </a:p>
          <a:p>
            <a:pPr lvl="1"/>
            <a:r>
              <a:rPr lang="en-US" sz="2000" dirty="0"/>
              <a:t>Filled in individual bottles </a:t>
            </a:r>
          </a:p>
          <a:p>
            <a:pPr lvl="1"/>
            <a:r>
              <a:rPr lang="en-US" sz="2000" dirty="0"/>
              <a:t>Paced in hot water bath</a:t>
            </a:r>
          </a:p>
          <a:p>
            <a:pPr lvl="1"/>
            <a:r>
              <a:rPr lang="en-US" sz="2000" dirty="0"/>
              <a:t>~62.5°C for 30 minutes</a:t>
            </a:r>
          </a:p>
          <a:p>
            <a:pPr lvl="1"/>
            <a:r>
              <a:rPr lang="en-US" sz="2000" dirty="0"/>
              <a:t>Monitor “control” bottles</a:t>
            </a:r>
          </a:p>
          <a:p>
            <a:pPr lvl="1"/>
            <a:r>
              <a:rPr lang="en-US" sz="2000" dirty="0"/>
              <a:t>Potential for “fail points”</a:t>
            </a:r>
          </a:p>
          <a:p>
            <a:pPr marL="411480" lvl="1" indent="0">
              <a:buNone/>
            </a:pPr>
            <a:endParaRPr lang="en-US" dirty="0"/>
          </a:p>
        </p:txBody>
      </p:sp>
      <p:sp>
        <p:nvSpPr>
          <p:cNvPr id="7" name="Text Placeholder 2">
            <a:extLst>
              <a:ext uri="{FF2B5EF4-FFF2-40B4-BE49-F238E27FC236}">
                <a16:creationId xmlns:a16="http://schemas.microsoft.com/office/drawing/2014/main" id="{AA924008-18E6-4578-A63B-2A8E60FA8ECE}"/>
              </a:ext>
            </a:extLst>
          </p:cNvPr>
          <p:cNvSpPr txBox="1">
            <a:spLocks/>
          </p:cNvSpPr>
          <p:nvPr/>
        </p:nvSpPr>
        <p:spPr>
          <a:xfrm>
            <a:off x="3974782" y="2139080"/>
            <a:ext cx="3997226" cy="3218040"/>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658368" indent="-246888"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923544" indent="-219456"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179576" indent="-201168"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389888" indent="-18288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b="1" dirty="0">
                <a:solidFill>
                  <a:schemeClr val="accent6">
                    <a:lumMod val="75000"/>
                  </a:schemeClr>
                </a:solidFill>
              </a:rPr>
              <a:t>Vat Pasteurization</a:t>
            </a:r>
          </a:p>
          <a:p>
            <a:pPr marL="690563" lvl="1"/>
            <a:r>
              <a:rPr lang="en-US" sz="2000" dirty="0"/>
              <a:t>Used in the dairy industry</a:t>
            </a:r>
          </a:p>
          <a:p>
            <a:pPr marL="690563" lvl="1"/>
            <a:r>
              <a:rPr lang="en-US" sz="2000" dirty="0"/>
              <a:t>“Batch” from 100s of donors</a:t>
            </a:r>
          </a:p>
          <a:p>
            <a:pPr marL="690563" lvl="1"/>
            <a:r>
              <a:rPr lang="en-US" sz="2000" dirty="0"/>
              <a:t>Pooled/pasteurized in a vat</a:t>
            </a:r>
          </a:p>
          <a:p>
            <a:pPr marL="690563" lvl="1"/>
            <a:r>
              <a:rPr lang="en-US" sz="2000" dirty="0"/>
              <a:t>Entire “batch” monitored</a:t>
            </a:r>
          </a:p>
          <a:p>
            <a:pPr marL="690563" lvl="1"/>
            <a:r>
              <a:rPr lang="en-US" sz="2000" dirty="0"/>
              <a:t>Potential for less variability</a:t>
            </a:r>
          </a:p>
          <a:p>
            <a:pPr marL="690563" lvl="1"/>
            <a:r>
              <a:rPr lang="en-US" sz="2000" dirty="0"/>
              <a:t>Variability of protein levels </a:t>
            </a:r>
          </a:p>
          <a:p>
            <a:pPr marL="690563" lvl="1"/>
            <a:r>
              <a:rPr lang="en-US" sz="2000" dirty="0"/>
              <a:t>Non-secretor donors/HMOs</a:t>
            </a:r>
          </a:p>
          <a:p>
            <a:pPr marL="1097280" lvl="1"/>
            <a:endParaRPr lang="en-US" sz="2400" b="1" dirty="0"/>
          </a:p>
        </p:txBody>
      </p:sp>
      <p:sp>
        <p:nvSpPr>
          <p:cNvPr id="8" name="Content Placeholder 5">
            <a:extLst>
              <a:ext uri="{FF2B5EF4-FFF2-40B4-BE49-F238E27FC236}">
                <a16:creationId xmlns:a16="http://schemas.microsoft.com/office/drawing/2014/main" id="{A30A75B7-69C2-42AB-AF9B-8D130A95BB3D}"/>
              </a:ext>
            </a:extLst>
          </p:cNvPr>
          <p:cNvSpPr txBox="1">
            <a:spLocks/>
          </p:cNvSpPr>
          <p:nvPr/>
        </p:nvSpPr>
        <p:spPr>
          <a:xfrm>
            <a:off x="7885542" y="2129616"/>
            <a:ext cx="4242436" cy="3208576"/>
          </a:xfrm>
          <a:prstGeom prst="rect">
            <a:avLst/>
          </a:prstGeom>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658368" indent="-246888"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923544" indent="-219456"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179576" indent="-201168"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389888" indent="-18288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Font typeface="Wingdings" panose="05000000000000000000" pitchFamily="2" charset="2"/>
              <a:buNone/>
            </a:pPr>
            <a:r>
              <a:rPr lang="en-US" b="1" dirty="0">
                <a:solidFill>
                  <a:schemeClr val="accent6">
                    <a:lumMod val="75000"/>
                  </a:schemeClr>
                </a:solidFill>
              </a:rPr>
              <a:t>Retort Sterilization</a:t>
            </a:r>
          </a:p>
          <a:p>
            <a:pPr marL="630238" indent="-255588">
              <a:buFont typeface="Arial" panose="020B0604020202020204" pitchFamily="34" charset="0"/>
              <a:buChar char="•"/>
            </a:pPr>
            <a:r>
              <a:rPr lang="en-US" sz="2000" dirty="0"/>
              <a:t>Commonly used in food canning</a:t>
            </a:r>
          </a:p>
          <a:p>
            <a:pPr marL="630238" indent="-255588">
              <a:buFont typeface="Arial" panose="020B0604020202020204" pitchFamily="34" charset="0"/>
              <a:buChar char="•"/>
            </a:pPr>
            <a:r>
              <a:rPr lang="en-US" sz="2000" dirty="0"/>
              <a:t>Milk pooled </a:t>
            </a:r>
            <a:r>
              <a:rPr lang="en-US" sz="2000" dirty="0">
                <a:latin typeface="Calibri" panose="020F0502020204030204" pitchFamily="34" charset="0"/>
                <a:cs typeface="Calibri" panose="020F0502020204030204" pitchFamily="34" charset="0"/>
              </a:rPr>
              <a:t>↑ number of d</a:t>
            </a:r>
            <a:r>
              <a:rPr lang="en-US" sz="2000" dirty="0"/>
              <a:t>onors </a:t>
            </a:r>
          </a:p>
          <a:p>
            <a:pPr marL="630238" indent="-255588">
              <a:buFont typeface="Arial" panose="020B0604020202020204" pitchFamily="34" charset="0"/>
              <a:buChar char="•"/>
            </a:pPr>
            <a:r>
              <a:rPr lang="en-US" sz="2000" dirty="0"/>
              <a:t>Heated to over 120°C </a:t>
            </a:r>
          </a:p>
          <a:p>
            <a:pPr marL="630238" indent="-255588">
              <a:buFont typeface="Arial" panose="020B0604020202020204" pitchFamily="34" charset="0"/>
              <a:buChar char="•"/>
            </a:pPr>
            <a:r>
              <a:rPr lang="en-US" sz="2000" dirty="0"/>
              <a:t>Effective in “sterilizing” milk of pathogens</a:t>
            </a:r>
          </a:p>
          <a:p>
            <a:pPr marL="630238" indent="-255588">
              <a:buFont typeface="Arial" panose="020B0604020202020204" pitchFamily="34" charset="0"/>
              <a:buChar char="•"/>
            </a:pPr>
            <a:r>
              <a:rPr lang="en-US" sz="2000" dirty="0"/>
              <a:t>Also destroys any remaining bioavailability</a:t>
            </a:r>
          </a:p>
          <a:p>
            <a:pPr marL="411480" lvl="1" indent="0">
              <a:buFont typeface="Arial" panose="020B0604020202020204" pitchFamily="34" charset="0"/>
              <a:buNone/>
            </a:pPr>
            <a:endParaRPr lang="en-US" sz="2600" b="1" dirty="0"/>
          </a:p>
        </p:txBody>
      </p:sp>
    </p:spTree>
    <p:extLst>
      <p:ext uri="{BB962C8B-B14F-4D97-AF65-F5344CB8AC3E}">
        <p14:creationId xmlns:p14="http://schemas.microsoft.com/office/powerpoint/2010/main" val="269900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DF71D58-CA9A-4FF3-B7D9-7283BCCBB307}"/>
              </a:ext>
            </a:extLst>
          </p:cNvPr>
          <p:cNvSpPr>
            <a:spLocks noGrp="1"/>
          </p:cNvSpPr>
          <p:nvPr>
            <p:ph idx="1"/>
          </p:nvPr>
        </p:nvSpPr>
        <p:spPr>
          <a:xfrm>
            <a:off x="321305" y="1495577"/>
            <a:ext cx="11540859" cy="4325112"/>
          </a:xfrm>
        </p:spPr>
        <p:txBody>
          <a:bodyPr>
            <a:normAutofit lnSpcReduction="10000"/>
          </a:bodyPr>
          <a:lstStyle/>
          <a:p>
            <a:r>
              <a:rPr lang="en-US" dirty="0"/>
              <a:t>Describe the role of inflammation in the development of “dysbiosis”</a:t>
            </a:r>
          </a:p>
          <a:p>
            <a:endParaRPr lang="en-US" dirty="0"/>
          </a:p>
          <a:p>
            <a:r>
              <a:rPr lang="en-US" dirty="0"/>
              <a:t>Identify the role of the Gut-Breast Axis in reducing inflammation-driven comorbidities</a:t>
            </a:r>
          </a:p>
          <a:p>
            <a:endParaRPr lang="en-US" dirty="0"/>
          </a:p>
          <a:p>
            <a:r>
              <a:rPr lang="en-US" dirty="0"/>
              <a:t>Define the term “dose response” in relationship to a human milk diet</a:t>
            </a:r>
          </a:p>
          <a:p>
            <a:endParaRPr lang="en-US" dirty="0"/>
          </a:p>
          <a:p>
            <a:r>
              <a:rPr lang="en-US" dirty="0"/>
              <a:t>Discuss the significance of human milk as a “biologic” substance</a:t>
            </a:r>
          </a:p>
          <a:p>
            <a:endParaRPr lang="en-US" dirty="0"/>
          </a:p>
          <a:p>
            <a:r>
              <a:rPr lang="en-US" dirty="0"/>
              <a:t>Identify neonatal comorbidities that are reduced with an exclusive human milk diet</a:t>
            </a:r>
          </a:p>
          <a:p>
            <a:endParaRPr lang="en-US" dirty="0"/>
          </a:p>
          <a:p>
            <a:r>
              <a:rPr lang="en-US" dirty="0"/>
              <a:t>List three factors in human milk  that are reduced through retort pasteurization </a:t>
            </a:r>
          </a:p>
          <a:p>
            <a:pPr marL="109728" indent="0">
              <a:buNone/>
            </a:pPr>
            <a:endParaRPr lang="en-US" dirty="0"/>
          </a:p>
          <a:p>
            <a:endParaRPr lang="en-US" dirty="0"/>
          </a:p>
        </p:txBody>
      </p:sp>
      <p:sp>
        <p:nvSpPr>
          <p:cNvPr id="2" name="Slide Number Placeholder 1">
            <a:extLst>
              <a:ext uri="{FF2B5EF4-FFF2-40B4-BE49-F238E27FC236}">
                <a16:creationId xmlns:a16="http://schemas.microsoft.com/office/drawing/2014/main" id="{C8DA7B1F-D186-4709-9EB0-83A5F39593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292" name="Slide Number Placeholder 5">
            <a:extLst>
              <a:ext uri="{FF2B5EF4-FFF2-40B4-BE49-F238E27FC236}">
                <a16:creationId xmlns:a16="http://schemas.microsoft.com/office/drawing/2014/main" id="{362D0C52-C19A-419F-B596-0B22AEA54CEA}"/>
              </a:ext>
            </a:extLst>
          </p:cNvPr>
          <p:cNvSpPr txBox="1">
            <a:spLocks/>
          </p:cNvSpPr>
          <p:nvPr/>
        </p:nvSpPr>
        <p:spPr bwMode="auto">
          <a:xfrm>
            <a:off x="1698625" y="6013450"/>
            <a:ext cx="853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Title 1">
            <a:extLst>
              <a:ext uri="{FF2B5EF4-FFF2-40B4-BE49-F238E27FC236}">
                <a16:creationId xmlns:a16="http://schemas.microsoft.com/office/drawing/2014/main" id="{68318A65-23E8-44A0-A8F6-7D49DB8772F5}"/>
              </a:ext>
            </a:extLst>
          </p:cNvPr>
          <p:cNvSpPr>
            <a:spLocks noGrp="1"/>
          </p:cNvSpPr>
          <p:nvPr>
            <p:ph type="title"/>
          </p:nvPr>
        </p:nvSpPr>
        <p:spPr>
          <a:xfrm>
            <a:off x="321305" y="399718"/>
            <a:ext cx="11540860" cy="1066800"/>
          </a:xfrm>
        </p:spPr>
        <p:txBody>
          <a:bodyPr/>
          <a:lstStyle/>
          <a:p>
            <a:r>
              <a:rPr lang="en-US" dirty="0"/>
              <a:t>Objectives</a:t>
            </a:r>
          </a:p>
        </p:txBody>
      </p:sp>
    </p:spTree>
    <p:extLst>
      <p:ext uri="{BB962C8B-B14F-4D97-AF65-F5344CB8AC3E}">
        <p14:creationId xmlns:p14="http://schemas.microsoft.com/office/powerpoint/2010/main" val="19494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F724-BFDC-4D2B-A0DD-E13F340B69E7}"/>
              </a:ext>
            </a:extLst>
          </p:cNvPr>
          <p:cNvSpPr>
            <a:spLocks noGrp="1"/>
          </p:cNvSpPr>
          <p:nvPr>
            <p:ph type="title"/>
          </p:nvPr>
        </p:nvSpPr>
        <p:spPr/>
        <p:txBody>
          <a:bodyPr/>
          <a:lstStyle/>
          <a:p>
            <a:r>
              <a:rPr lang="en-US" sz="3600" dirty="0"/>
              <a:t>Preserving Bioactivity Naturally Found In Human Milk</a:t>
            </a:r>
            <a:br>
              <a:rPr lang="en-US" sz="3600" dirty="0"/>
            </a:br>
            <a:endParaRPr lang="en-US" sz="3600" dirty="0"/>
          </a:p>
        </p:txBody>
      </p:sp>
      <p:sp>
        <p:nvSpPr>
          <p:cNvPr id="3" name="Content Placeholder 2">
            <a:extLst>
              <a:ext uri="{FF2B5EF4-FFF2-40B4-BE49-F238E27FC236}">
                <a16:creationId xmlns:a16="http://schemas.microsoft.com/office/drawing/2014/main" id="{4AC924B5-B07C-4305-ABC4-DE8D5FD47128}"/>
              </a:ext>
            </a:extLst>
          </p:cNvPr>
          <p:cNvSpPr>
            <a:spLocks noGrp="1"/>
          </p:cNvSpPr>
          <p:nvPr>
            <p:ph idx="1"/>
          </p:nvPr>
        </p:nvSpPr>
        <p:spPr>
          <a:xfrm>
            <a:off x="0" y="1676687"/>
            <a:ext cx="7039479" cy="4325112"/>
          </a:xfrm>
        </p:spPr>
        <p:txBody>
          <a:bodyPr>
            <a:normAutofit/>
          </a:bodyPr>
          <a:lstStyle/>
          <a:p>
            <a:r>
              <a:rPr lang="en-US" sz="2800" b="1" dirty="0"/>
              <a:t>Pasteurization: Friend and Foe</a:t>
            </a:r>
          </a:p>
          <a:p>
            <a:pPr lvl="1"/>
            <a:r>
              <a:rPr lang="en-US" sz="2400" dirty="0"/>
              <a:t>Decreased risk of infection/illness</a:t>
            </a:r>
          </a:p>
          <a:p>
            <a:pPr lvl="1"/>
            <a:r>
              <a:rPr lang="en-US" sz="2400" dirty="0"/>
              <a:t>Benefits infant growth, development,            immunity, and long-term health </a:t>
            </a:r>
          </a:p>
          <a:p>
            <a:pPr lvl="1"/>
            <a:r>
              <a:rPr lang="en-US" sz="2400" dirty="0"/>
              <a:t>New pathogen inactivation methods are continually being developed/implemented </a:t>
            </a:r>
          </a:p>
          <a:p>
            <a:pPr lvl="1"/>
            <a:r>
              <a:rPr lang="en-US" sz="2400" b="1" dirty="0">
                <a:solidFill>
                  <a:schemeClr val="accent6">
                    <a:lumMod val="75000"/>
                  </a:schemeClr>
                </a:solidFill>
              </a:rPr>
              <a:t>Current and new methods require stringent evaluation to understand their impact on           the nutrition and bioactivity of DHM products</a:t>
            </a:r>
          </a:p>
        </p:txBody>
      </p:sp>
      <p:sp>
        <p:nvSpPr>
          <p:cNvPr id="4" name="Slide Number Placeholder 3">
            <a:extLst>
              <a:ext uri="{FF2B5EF4-FFF2-40B4-BE49-F238E27FC236}">
                <a16:creationId xmlns:a16="http://schemas.microsoft.com/office/drawing/2014/main" id="{E81A44C2-F317-41F1-8878-3885C6CB7784}"/>
              </a:ext>
            </a:extLst>
          </p:cNvPr>
          <p:cNvSpPr>
            <a:spLocks noGrp="1"/>
          </p:cNvSpPr>
          <p:nvPr>
            <p:ph type="sldNum" sz="quarter" idx="12"/>
          </p:nvPr>
        </p:nvSpPr>
        <p:spPr/>
        <p:txBody>
          <a:bodyPr/>
          <a:lstStyle/>
          <a:p>
            <a:fld id="{401CF334-2D5C-4859-84A6-CA7E6E43FAEB}" type="slidenum">
              <a:rPr lang="en-US" smtClean="0"/>
              <a:t>30</a:t>
            </a:fld>
            <a:endParaRPr lang="en-US" dirty="0"/>
          </a:p>
        </p:txBody>
      </p:sp>
      <p:graphicFrame>
        <p:nvGraphicFramePr>
          <p:cNvPr id="5" name="Diagram 4">
            <a:extLst>
              <a:ext uri="{FF2B5EF4-FFF2-40B4-BE49-F238E27FC236}">
                <a16:creationId xmlns:a16="http://schemas.microsoft.com/office/drawing/2014/main" id="{B3EA17E7-A193-4A57-8C89-1728BA6E1C66}"/>
              </a:ext>
            </a:extLst>
          </p:cNvPr>
          <p:cNvGraphicFramePr/>
          <p:nvPr>
            <p:extLst>
              <p:ext uri="{D42A27DB-BD31-4B8C-83A1-F6EECF244321}">
                <p14:modId xmlns:p14="http://schemas.microsoft.com/office/powerpoint/2010/main" val="2462930242"/>
              </p:ext>
            </p:extLst>
          </p:nvPr>
        </p:nvGraphicFramePr>
        <p:xfrm>
          <a:off x="6808723" y="1676687"/>
          <a:ext cx="5053442" cy="4290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20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DCE411D-844D-4291-8104-5A3E610881CC}"/>
              </a:ext>
            </a:extLst>
          </p:cNvPr>
          <p:cNvSpPr>
            <a:spLocks noGrp="1"/>
          </p:cNvSpPr>
          <p:nvPr>
            <p:ph idx="1"/>
          </p:nvPr>
        </p:nvSpPr>
        <p:spPr/>
        <p:txBody>
          <a:bodyPr>
            <a:normAutofit/>
          </a:bodyPr>
          <a:lstStyle/>
          <a:p>
            <a:pPr marL="109728" indent="0">
              <a:buNone/>
            </a:pPr>
            <a:r>
              <a:rPr kumimoji="0" lang="en-US" sz="2800" b="1" i="0" u="none" strike="noStrike" kern="1200" cap="none" spc="0" normalizeH="0" baseline="0" noProof="0" dirty="0">
                <a:ln>
                  <a:noFill/>
                </a:ln>
                <a:effectLst/>
                <a:uLnTx/>
                <a:uFillTx/>
                <a:latin typeface="Calibri" panose="020F0502020204030204"/>
                <a:ea typeface="+mn-ea"/>
                <a:cs typeface="+mn-cs"/>
              </a:rPr>
              <a:t>Composition/Variation of Macronutrients, Immune Proteins, and            HMOs In Human Milk From Nonprofit and Commercial Milk Banks</a:t>
            </a:r>
            <a:endParaRPr lang="en-US" sz="2800" b="1" dirty="0"/>
          </a:p>
        </p:txBody>
      </p:sp>
      <p:sp>
        <p:nvSpPr>
          <p:cNvPr id="8" name="Slide Number Placeholder 7">
            <a:extLst>
              <a:ext uri="{FF2B5EF4-FFF2-40B4-BE49-F238E27FC236}">
                <a16:creationId xmlns:a16="http://schemas.microsoft.com/office/drawing/2014/main" id="{E1A914F5-D8B3-4FDF-81FB-8C711DBBB3AD}"/>
              </a:ext>
            </a:extLst>
          </p:cNvPr>
          <p:cNvSpPr>
            <a:spLocks noGrp="1"/>
          </p:cNvSpPr>
          <p:nvPr>
            <p:ph type="sldNum" sz="quarter" idx="12"/>
          </p:nvPr>
        </p:nvSpPr>
        <p:spPr/>
        <p:txBody>
          <a:bodyPr/>
          <a:lstStyle/>
          <a:p>
            <a:fld id="{401CF334-2D5C-4859-84A6-CA7E6E43FAEB}" type="slidenum">
              <a:rPr lang="en-US" smtClean="0"/>
              <a:t>31</a:t>
            </a:fld>
            <a:endParaRPr lang="en-US" dirty="0"/>
          </a:p>
        </p:txBody>
      </p:sp>
      <p:sp>
        <p:nvSpPr>
          <p:cNvPr id="12" name="Footer Placeholder 4">
            <a:extLst>
              <a:ext uri="{FF2B5EF4-FFF2-40B4-BE49-F238E27FC236}">
                <a16:creationId xmlns:a16="http://schemas.microsoft.com/office/drawing/2014/main" id="{F0683904-FA1D-4A23-9FA2-2E39E162D063}"/>
              </a:ext>
            </a:extLst>
          </p:cNvPr>
          <p:cNvSpPr>
            <a:spLocks noGrp="1"/>
          </p:cNvSpPr>
          <p:nvPr>
            <p:ph type="ftr" sz="quarter" idx="3"/>
          </p:nvPr>
        </p:nvSpPr>
        <p:spPr>
          <a:xfrm>
            <a:off x="321305" y="6258560"/>
            <a:ext cx="11259218" cy="387605"/>
          </a:xfrm>
        </p:spPr>
        <p:txBody>
          <a:bodyPr anchor="b">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Meredith-Dennis L, Xu G, Goonatilleke E, Lebrilla CB, Underwood MA, Smilowitz JT. Composition and variation of macronutrients, immune proteins, and human milk oligosaccharides in human milk from nonprofit and commercial milk banks.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J Hum Lact</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2018;34(1):120-129. doi:10.1177/0890334417710635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3">
            <a:extLst>
              <a:ext uri="{FF2B5EF4-FFF2-40B4-BE49-F238E27FC236}">
                <a16:creationId xmlns:a16="http://schemas.microsoft.com/office/drawing/2014/main" id="{6D9D3353-F3D2-4641-8373-BFE20000BA41}"/>
              </a:ext>
            </a:extLst>
          </p:cNvPr>
          <p:cNvGraphicFramePr>
            <a:graphicFrameLocks noGrp="1"/>
          </p:cNvGraphicFramePr>
          <p:nvPr>
            <p:extLst>
              <p:ext uri="{D42A27DB-BD31-4B8C-83A1-F6EECF244321}">
                <p14:modId xmlns:p14="http://schemas.microsoft.com/office/powerpoint/2010/main" val="95199785"/>
              </p:ext>
            </p:extLst>
          </p:nvPr>
        </p:nvGraphicFramePr>
        <p:xfrm>
          <a:off x="1646238" y="3091391"/>
          <a:ext cx="8128000" cy="2225040"/>
        </p:xfrm>
        <a:graphic>
          <a:graphicData uri="http://schemas.openxmlformats.org/drawingml/2006/table">
            <a:tbl>
              <a:tblPr firstRow="1" bandRow="1">
                <a:tableStyleId>{93296810-A885-4BE3-A3E7-6D5BEEA58F35}</a:tableStyleId>
              </a:tblPr>
              <a:tblGrid>
                <a:gridCol w="2032000">
                  <a:extLst>
                    <a:ext uri="{9D8B030D-6E8A-4147-A177-3AD203B41FA5}">
                      <a16:colId xmlns:a16="http://schemas.microsoft.com/office/drawing/2014/main" val="839770656"/>
                    </a:ext>
                  </a:extLst>
                </a:gridCol>
                <a:gridCol w="2106742">
                  <a:extLst>
                    <a:ext uri="{9D8B030D-6E8A-4147-A177-3AD203B41FA5}">
                      <a16:colId xmlns:a16="http://schemas.microsoft.com/office/drawing/2014/main" val="3503187784"/>
                    </a:ext>
                  </a:extLst>
                </a:gridCol>
                <a:gridCol w="2043404">
                  <a:extLst>
                    <a:ext uri="{9D8B030D-6E8A-4147-A177-3AD203B41FA5}">
                      <a16:colId xmlns:a16="http://schemas.microsoft.com/office/drawing/2014/main" val="2067945605"/>
                    </a:ext>
                  </a:extLst>
                </a:gridCol>
                <a:gridCol w="1945854">
                  <a:extLst>
                    <a:ext uri="{9D8B030D-6E8A-4147-A177-3AD203B41FA5}">
                      <a16:colId xmlns:a16="http://schemas.microsoft.com/office/drawing/2014/main" val="4119371958"/>
                    </a:ext>
                  </a:extLst>
                </a:gridCol>
              </a:tblGrid>
              <a:tr h="370840">
                <a:tc>
                  <a:txBody>
                    <a:bodyPr/>
                    <a:lstStyle/>
                    <a:p>
                      <a:endParaRPr lang="en-US" dirty="0">
                        <a:solidFill>
                          <a:schemeClr val="bg1"/>
                        </a:solidFill>
                      </a:endParaRP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HM Reference</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solidFill>
                            <a:schemeClr val="bg1"/>
                          </a:solidFill>
                        </a:rPr>
                        <a:t>Vat Pasteurized</a:t>
                      </a:r>
                    </a:p>
                  </a:txBody>
                  <a:tcPr>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dirty="0">
                          <a:solidFill>
                            <a:schemeClr val="bg1"/>
                          </a:solidFill>
                        </a:rPr>
                        <a:t>Retort Sterilized</a:t>
                      </a:r>
                    </a:p>
                  </a:txBody>
                  <a:tcPr>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8319229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IgA (g/L)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0.32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0.38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58639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Lysozyme (g/L)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87059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Lactoferrin (g/L)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9056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α-lactalbumin (g/L)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0.95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6191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HMOs (g/L)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8.05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8.24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t>6.64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33778874"/>
                  </a:ext>
                </a:extLst>
              </a:tr>
            </a:tbl>
          </a:graphicData>
        </a:graphic>
      </p:graphicFrame>
      <p:sp>
        <p:nvSpPr>
          <p:cNvPr id="11" name="Title 1">
            <a:extLst>
              <a:ext uri="{FF2B5EF4-FFF2-40B4-BE49-F238E27FC236}">
                <a16:creationId xmlns:a16="http://schemas.microsoft.com/office/drawing/2014/main" id="{00D313C7-2115-4D50-80C6-6B7F08BD972D}"/>
              </a:ext>
            </a:extLst>
          </p:cNvPr>
          <p:cNvSpPr>
            <a:spLocks noGrp="1"/>
          </p:cNvSpPr>
          <p:nvPr>
            <p:ph type="title"/>
          </p:nvPr>
        </p:nvSpPr>
        <p:spPr>
          <a:xfrm>
            <a:off x="321305" y="399718"/>
            <a:ext cx="11540860"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226405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D915DD-4343-4576-AD01-C9917A54987F}"/>
              </a:ext>
            </a:extLst>
          </p:cNvPr>
          <p:cNvSpPr>
            <a:spLocks noGrp="1"/>
          </p:cNvSpPr>
          <p:nvPr>
            <p:ph type="sldNum" sz="quarter" idx="12"/>
          </p:nvPr>
        </p:nvSpPr>
        <p:spPr/>
        <p:txBody>
          <a:bodyPr/>
          <a:lstStyle/>
          <a:p>
            <a:fld id="{401CF334-2D5C-4859-84A6-CA7E6E43FAEB}" type="slidenum">
              <a:rPr lang="en-US" smtClean="0"/>
              <a:t>32</a:t>
            </a:fld>
            <a:endParaRPr lang="en-US" dirty="0"/>
          </a:p>
        </p:txBody>
      </p:sp>
      <p:sp>
        <p:nvSpPr>
          <p:cNvPr id="6" name="Title 1">
            <a:extLst>
              <a:ext uri="{FF2B5EF4-FFF2-40B4-BE49-F238E27FC236}">
                <a16:creationId xmlns:a16="http://schemas.microsoft.com/office/drawing/2014/main" id="{2D9831F3-E241-45D1-A900-3AD32E433544}"/>
              </a:ext>
            </a:extLst>
          </p:cNvPr>
          <p:cNvSpPr txBox="1">
            <a:spLocks/>
          </p:cNvSpPr>
          <p:nvPr/>
        </p:nvSpPr>
        <p:spPr>
          <a:xfrm>
            <a:off x="329834" y="1315616"/>
            <a:ext cx="11644347" cy="1069848"/>
          </a:xfrm>
          <a:prstGeom prst="rect">
            <a:avLst/>
          </a:prstGeom>
        </p:spPr>
        <p:txBody>
          <a:bodyPr vert="horz" lIns="0" tIns="91440" rIns="0" bIns="0" anchor="t" anchorCtr="0">
            <a:noAutofit/>
          </a:bodyPr>
          <a:lstStyle>
            <a:lvl1pPr algn="l" rtl="0" eaLnBrk="1" latinLnBrk="0" hangingPunct="1">
              <a:spcBef>
                <a:spcPct val="0"/>
              </a:spcBef>
              <a:buNone/>
              <a:defRPr kumimoji="0" sz="3400" kern="1200">
                <a:solidFill>
                  <a:schemeClr val="tx2"/>
                </a:solidFill>
                <a:latin typeface="+mj-lt"/>
                <a:ea typeface="+mj-ea"/>
                <a:cs typeface="+mj-cs"/>
              </a:defRPr>
            </a:lvl1pPr>
          </a:lstStyle>
          <a:p>
            <a:r>
              <a:rPr lang="en-US" sz="2800" dirty="0">
                <a:solidFill>
                  <a:schemeClr val="tx1"/>
                </a:solidFill>
                <a:latin typeface="Calibri" panose="020F0502020204030204"/>
                <a:ea typeface="+mn-ea"/>
                <a:cs typeface="+mn-cs"/>
              </a:rPr>
              <a:t>Bacteria/Bioactivity In Holder Pasteurized and Shelf-Stable Human Milk Products</a:t>
            </a:r>
            <a:endParaRPr lang="en-US" sz="2800" dirty="0">
              <a:solidFill>
                <a:schemeClr val="tx1"/>
              </a:solidFill>
            </a:endParaRPr>
          </a:p>
        </p:txBody>
      </p:sp>
      <p:sp>
        <p:nvSpPr>
          <p:cNvPr id="7" name="TextBox 6">
            <a:extLst>
              <a:ext uri="{FF2B5EF4-FFF2-40B4-BE49-F238E27FC236}">
                <a16:creationId xmlns:a16="http://schemas.microsoft.com/office/drawing/2014/main" id="{93401530-FDD3-467E-A74C-4BFF7C955500}"/>
              </a:ext>
            </a:extLst>
          </p:cNvPr>
          <p:cNvSpPr txBox="1"/>
          <p:nvPr/>
        </p:nvSpPr>
        <p:spPr>
          <a:xfrm>
            <a:off x="321305" y="6193346"/>
            <a:ext cx="113830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Lima HK, Wagner-Gillespie M, Perrin MT, Fogleman AD. Bacteria and bioactivity in holder pasteurized and shelf-stable human milk products.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Curr Dev Nutr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2017;1(8):e001438. doi:10.3945/cdn.117.001438</a:t>
            </a:r>
          </a:p>
        </p:txBody>
      </p:sp>
      <p:sp>
        <p:nvSpPr>
          <p:cNvPr id="8" name="Text Placeholder 2">
            <a:extLst>
              <a:ext uri="{FF2B5EF4-FFF2-40B4-BE49-F238E27FC236}">
                <a16:creationId xmlns:a16="http://schemas.microsoft.com/office/drawing/2014/main" id="{760978B0-47ED-4D13-A088-5CDE891509DF}"/>
              </a:ext>
            </a:extLst>
          </p:cNvPr>
          <p:cNvSpPr txBox="1">
            <a:spLocks/>
          </p:cNvSpPr>
          <p:nvPr/>
        </p:nvSpPr>
        <p:spPr>
          <a:xfrm>
            <a:off x="321305" y="1990736"/>
            <a:ext cx="11648612" cy="457200"/>
          </a:xfrm>
          <a:prstGeom prst="rect">
            <a:avLst/>
          </a:prstGeom>
          <a:solidFill>
            <a:schemeClr val="accent1">
              <a:lumMod val="50000"/>
            </a:schemeClr>
          </a:solidFill>
        </p:spPr>
        <p:txBody>
          <a:bodyPr vert="horz" anchor="ctr">
            <a:no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658368" indent="-246888"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923544" indent="-219456"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179576" indent="-201168"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389888" indent="-18288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60325" indent="0">
              <a:buNone/>
            </a:pPr>
            <a:r>
              <a:rPr lang="en-US" sz="2800" dirty="0">
                <a:solidFill>
                  <a:schemeClr val="bg1"/>
                </a:solidFill>
              </a:rPr>
              <a:t>Method</a:t>
            </a:r>
          </a:p>
        </p:txBody>
      </p:sp>
      <p:sp>
        <p:nvSpPr>
          <p:cNvPr id="9" name="TextBox 8">
            <a:extLst>
              <a:ext uri="{FF2B5EF4-FFF2-40B4-BE49-F238E27FC236}">
                <a16:creationId xmlns:a16="http://schemas.microsoft.com/office/drawing/2014/main" id="{CC7642BF-3082-4E07-A580-9F458234A731}"/>
              </a:ext>
            </a:extLst>
          </p:cNvPr>
          <p:cNvSpPr txBox="1"/>
          <p:nvPr/>
        </p:nvSpPr>
        <p:spPr>
          <a:xfrm>
            <a:off x="325569" y="2418283"/>
            <a:ext cx="11644347" cy="830997"/>
          </a:xfrm>
          <a:prstGeom prst="rect">
            <a:avLst/>
          </a:prstGeom>
          <a:noFill/>
        </p:spPr>
        <p:txBody>
          <a:bodyPr wrap="square">
            <a:spAutoFit/>
          </a:bodyPr>
          <a:lstStyle/>
          <a:p>
            <a:pPr marL="109728" indent="0">
              <a:spcBef>
                <a:spcPts val="0"/>
              </a:spcBef>
              <a:buNone/>
            </a:pPr>
            <a:r>
              <a:rPr lang="en-US" sz="2400" dirty="0"/>
              <a:t>Milk from 60 mothers was pooled.</a:t>
            </a:r>
          </a:p>
          <a:p>
            <a:pPr marL="109728" indent="0">
              <a:spcBef>
                <a:spcPts val="0"/>
              </a:spcBef>
              <a:buNone/>
            </a:pPr>
            <a:r>
              <a:rPr lang="en-US" sz="2400" dirty="0"/>
              <a:t>12 were tested raw, 12 after pasteurization, and 12 after retort sterilization.</a:t>
            </a:r>
          </a:p>
        </p:txBody>
      </p:sp>
      <p:sp>
        <p:nvSpPr>
          <p:cNvPr id="10" name="Text Placeholder 2">
            <a:extLst>
              <a:ext uri="{FF2B5EF4-FFF2-40B4-BE49-F238E27FC236}">
                <a16:creationId xmlns:a16="http://schemas.microsoft.com/office/drawing/2014/main" id="{C91E6331-E83A-4DCD-A2AA-7BA84A055533}"/>
              </a:ext>
            </a:extLst>
          </p:cNvPr>
          <p:cNvSpPr txBox="1">
            <a:spLocks/>
          </p:cNvSpPr>
          <p:nvPr/>
        </p:nvSpPr>
        <p:spPr>
          <a:xfrm>
            <a:off x="321305" y="3301362"/>
            <a:ext cx="11648612" cy="457200"/>
          </a:xfrm>
          <a:prstGeom prst="rect">
            <a:avLst/>
          </a:prstGeom>
          <a:solidFill>
            <a:srgbClr val="491347"/>
          </a:solidFill>
          <a:ln w="12700">
            <a:solidFill>
              <a:srgbClr val="491347"/>
            </a:solidFill>
          </a:ln>
        </p:spPr>
        <p:txBody>
          <a:bodyPr vert="horz" anchor="ctr">
            <a:noAutofit/>
          </a:bodyPr>
          <a:lstStyle>
            <a:lvl1pPr marL="45720" indent="0" algn="ctr" rtl="0" eaLnBrk="1" latinLnBrk="0" hangingPunct="1">
              <a:spcBef>
                <a:spcPts val="200"/>
              </a:spcBef>
              <a:buClr>
                <a:srgbClr val="00A1DF"/>
              </a:buClr>
              <a:buFont typeface="Wingdings" panose="05000000000000000000" pitchFamily="2" charset="2"/>
              <a:buNone/>
              <a:defRPr kumimoji="0" sz="2800" b="1" kern="1200">
                <a:solidFill>
                  <a:schemeClr val="bg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None/>
              <a:defRPr kumimoji="0" sz="2000" b="1"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None/>
              <a:defRPr kumimoji="0" sz="1800" b="1"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None/>
              <a:defRPr kumimoji="0" sz="1600" b="1"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None/>
              <a:defRPr kumimoji="0" sz="1600" b="1"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gn="l"/>
            <a:r>
              <a:rPr lang="en-US" b="0" dirty="0"/>
              <a:t>Results</a:t>
            </a:r>
          </a:p>
        </p:txBody>
      </p:sp>
      <p:sp>
        <p:nvSpPr>
          <p:cNvPr id="11" name="TextBox 10">
            <a:extLst>
              <a:ext uri="{FF2B5EF4-FFF2-40B4-BE49-F238E27FC236}">
                <a16:creationId xmlns:a16="http://schemas.microsoft.com/office/drawing/2014/main" id="{25086A65-031D-485D-908A-1F7F2D7C7641}"/>
              </a:ext>
            </a:extLst>
          </p:cNvPr>
          <p:cNvSpPr txBox="1"/>
          <p:nvPr/>
        </p:nvSpPr>
        <p:spPr>
          <a:xfrm>
            <a:off x="7107501" y="3890671"/>
            <a:ext cx="4672043" cy="2308324"/>
          </a:xfrm>
          <a:prstGeom prst="rect">
            <a:avLst/>
          </a:prstGeom>
          <a:noFill/>
        </p:spPr>
        <p:txBody>
          <a:bodyPr wrap="square">
            <a:spAutoFit/>
          </a:bodyPr>
          <a:lstStyle/>
          <a:p>
            <a:pPr marL="109728" marR="0" lvl="0" indent="0" algn="l" defTabSz="914400" rtl="0" eaLnBrk="1" fontAlgn="auto" latinLnBrk="0" hangingPunct="1">
              <a:lnSpc>
                <a:spcPct val="100000"/>
              </a:lnSpc>
              <a:spcBef>
                <a:spcPts val="0"/>
              </a:spcBef>
              <a:spcAft>
                <a:spcPts val="0"/>
              </a:spcAft>
              <a:buClr>
                <a:srgbClr val="00A1DF"/>
              </a:buClr>
              <a:buSzTx/>
              <a:buFont typeface="Wingdings" panose="05000000000000000000" pitchFamily="2" charset="2"/>
              <a:buNone/>
              <a:tabLst/>
              <a:defRPr/>
            </a:pPr>
            <a:r>
              <a:rPr kumimoji="0" lang="en-US" sz="2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sIgA activity retained:</a:t>
            </a:r>
          </a:p>
          <a:p>
            <a:pPr marL="109728" marR="0" lvl="0" indent="0" algn="l" defTabSz="914400" rtl="0" eaLnBrk="1" fontAlgn="auto" latinLnBrk="0" hangingPunct="1">
              <a:lnSpc>
                <a:spcPct val="100000"/>
              </a:lnSpc>
              <a:spcBef>
                <a:spcPts val="0"/>
              </a:spcBef>
              <a:spcAft>
                <a:spcPts val="0"/>
              </a:spcAft>
              <a:buClr>
                <a:srgbClr val="00A1DF"/>
              </a:buClr>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Pasteurized   87% </a:t>
            </a:r>
          </a:p>
          <a:p>
            <a:pPr marL="109728" marR="0" lvl="0" indent="0" algn="l" defTabSz="914400" rtl="0" eaLnBrk="1" fontAlgn="auto" latinLnBrk="0" hangingPunct="1">
              <a:lnSpc>
                <a:spcPct val="100000"/>
              </a:lnSpc>
              <a:spcBef>
                <a:spcPts val="0"/>
              </a:spcBef>
              <a:spcAft>
                <a:spcPts val="0"/>
              </a:spcAft>
              <a:buClr>
                <a:srgbClr val="00A1DF"/>
              </a:buClr>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Retort            11%</a:t>
            </a:r>
          </a:p>
          <a:p>
            <a:pPr marL="109728" marR="0" lvl="0" indent="0" algn="l" defTabSz="914400" rtl="0" eaLnBrk="1" fontAlgn="auto" latinLnBrk="0" hangingPunct="1">
              <a:lnSpc>
                <a:spcPct val="100000"/>
              </a:lnSpc>
              <a:spcBef>
                <a:spcPts val="0"/>
              </a:spcBef>
              <a:spcAft>
                <a:spcPts val="0"/>
              </a:spcAft>
              <a:buClr>
                <a:srgbClr val="00A1DF"/>
              </a:buClr>
              <a:buSzTx/>
              <a:buFont typeface="Wingdings" panose="05000000000000000000" pitchFamily="2" charset="2"/>
              <a:buNone/>
              <a:tabLst/>
              <a:defRPr/>
            </a:pPr>
            <a:r>
              <a:rPr kumimoji="0" lang="en-US" sz="2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Lysozyme activity retained:</a:t>
            </a:r>
          </a:p>
          <a:p>
            <a:pPr marL="109728" marR="0" lvl="0" indent="0" algn="l" defTabSz="914400" rtl="0" eaLnBrk="1" fontAlgn="auto" latinLnBrk="0" hangingPunct="1">
              <a:lnSpc>
                <a:spcPct val="100000"/>
              </a:lnSpc>
              <a:spcBef>
                <a:spcPts val="0"/>
              </a:spcBef>
              <a:spcAft>
                <a:spcPts val="0"/>
              </a:spcAft>
              <a:buClr>
                <a:srgbClr val="00A1DF"/>
              </a:buClr>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Pasteurized   54% </a:t>
            </a:r>
          </a:p>
          <a:p>
            <a:pPr marL="109728" marR="0" lvl="0" indent="0" algn="l" defTabSz="914400" rtl="0" eaLnBrk="1" fontAlgn="auto" latinLnBrk="0" hangingPunct="1">
              <a:lnSpc>
                <a:spcPct val="100000"/>
              </a:lnSpc>
              <a:spcBef>
                <a:spcPts val="0"/>
              </a:spcBef>
              <a:spcAft>
                <a:spcPts val="0"/>
              </a:spcAft>
              <a:buClr>
                <a:srgbClr val="00A1DF"/>
              </a:buClr>
              <a:buSzTx/>
              <a:buFont typeface="Wingdings" panose="05000000000000000000" pitchFamily="2" charset="2"/>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Retort	            0%</a:t>
            </a:r>
          </a:p>
        </p:txBody>
      </p:sp>
      <p:sp>
        <p:nvSpPr>
          <p:cNvPr id="12" name="Content Placeholder 3">
            <a:extLst>
              <a:ext uri="{FF2B5EF4-FFF2-40B4-BE49-F238E27FC236}">
                <a16:creationId xmlns:a16="http://schemas.microsoft.com/office/drawing/2014/main" id="{67F96081-1D58-4D3A-ADCF-6E071EF3EDB1}"/>
              </a:ext>
            </a:extLst>
          </p:cNvPr>
          <p:cNvSpPr txBox="1">
            <a:spLocks/>
          </p:cNvSpPr>
          <p:nvPr/>
        </p:nvSpPr>
        <p:spPr>
          <a:xfrm>
            <a:off x="412456" y="4233800"/>
            <a:ext cx="5388864" cy="1308584"/>
          </a:xfrm>
          <a:prstGeom prst="rect">
            <a:avLst/>
          </a:prstGeom>
        </p:spPr>
        <p:txBody>
          <a:bodyPr>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ctr">
              <a:spcBef>
                <a:spcPts val="0"/>
              </a:spcBef>
              <a:buFont typeface="Wingdings" panose="05000000000000000000" pitchFamily="2" charset="2"/>
              <a:buNone/>
            </a:pPr>
            <a:endParaRPr lang="en-US" dirty="0"/>
          </a:p>
          <a:p>
            <a:pPr marL="109728" indent="0" algn="ctr">
              <a:spcBef>
                <a:spcPts val="0"/>
              </a:spcBef>
              <a:buFont typeface="Wingdings" panose="05000000000000000000" pitchFamily="2" charset="2"/>
              <a:buNone/>
            </a:pPr>
            <a:r>
              <a:rPr lang="en-US" b="1" dirty="0"/>
              <a:t>Compared to raw human milk samples:</a:t>
            </a:r>
          </a:p>
          <a:p>
            <a:pPr marL="109728" indent="0">
              <a:spcBef>
                <a:spcPts val="0"/>
              </a:spcBef>
              <a:buFont typeface="Wingdings" panose="05000000000000000000" pitchFamily="2" charset="2"/>
              <a:buNone/>
            </a:pPr>
            <a:endParaRPr lang="en-US" dirty="0"/>
          </a:p>
        </p:txBody>
      </p:sp>
      <p:sp>
        <p:nvSpPr>
          <p:cNvPr id="13" name="Title 1">
            <a:extLst>
              <a:ext uri="{FF2B5EF4-FFF2-40B4-BE49-F238E27FC236}">
                <a16:creationId xmlns:a16="http://schemas.microsoft.com/office/drawing/2014/main" id="{4A50A478-81EF-480D-B035-D83F22D1229D}"/>
              </a:ext>
            </a:extLst>
          </p:cNvPr>
          <p:cNvSpPr>
            <a:spLocks noGrp="1"/>
          </p:cNvSpPr>
          <p:nvPr>
            <p:ph type="title"/>
          </p:nvPr>
        </p:nvSpPr>
        <p:spPr>
          <a:xfrm>
            <a:off x="321305" y="399718"/>
            <a:ext cx="11540860"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278710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E03C7-7DED-416B-83AB-A3B6F6A2E6F0}"/>
              </a:ext>
            </a:extLst>
          </p:cNvPr>
          <p:cNvSpPr>
            <a:spLocks noGrp="1"/>
          </p:cNvSpPr>
          <p:nvPr>
            <p:ph idx="1"/>
          </p:nvPr>
        </p:nvSpPr>
        <p:spPr>
          <a:xfrm>
            <a:off x="464514" y="1295159"/>
            <a:ext cx="10972800" cy="4530868"/>
          </a:xfrm>
        </p:spPr>
        <p:txBody>
          <a:bodyPr>
            <a:normAutofit/>
          </a:bodyPr>
          <a:lstStyle/>
          <a:p>
            <a:r>
              <a:rPr lang="en-US" sz="2800" b="1" dirty="0"/>
              <a:t>Gel Plate Comparison of Human Milk Post-Pasteurization</a:t>
            </a:r>
          </a:p>
        </p:txBody>
      </p:sp>
      <p:sp>
        <p:nvSpPr>
          <p:cNvPr id="4" name="Slide Number Placeholder 3">
            <a:extLst>
              <a:ext uri="{FF2B5EF4-FFF2-40B4-BE49-F238E27FC236}">
                <a16:creationId xmlns:a16="http://schemas.microsoft.com/office/drawing/2014/main" id="{8A90CDDE-6AD7-44BA-BFBC-27E93828A1C4}"/>
              </a:ext>
            </a:extLst>
          </p:cNvPr>
          <p:cNvSpPr>
            <a:spLocks noGrp="1"/>
          </p:cNvSpPr>
          <p:nvPr>
            <p:ph type="sldNum" sz="quarter" idx="12"/>
          </p:nvPr>
        </p:nvSpPr>
        <p:spPr/>
        <p:txBody>
          <a:bodyPr/>
          <a:lstStyle/>
          <a:p>
            <a:fld id="{401CF334-2D5C-4859-84A6-CA7E6E43FAEB}" type="slidenum">
              <a:rPr lang="en-US" smtClean="0"/>
              <a:t>33</a:t>
            </a:fld>
            <a:endParaRPr lang="en-US"/>
          </a:p>
        </p:txBody>
      </p:sp>
      <p:pic>
        <p:nvPicPr>
          <p:cNvPr id="7" name="Picture 6">
            <a:extLst>
              <a:ext uri="{FF2B5EF4-FFF2-40B4-BE49-F238E27FC236}">
                <a16:creationId xmlns:a16="http://schemas.microsoft.com/office/drawing/2014/main" id="{899090E6-06AF-4354-8D88-8ECC7013D11B}"/>
              </a:ext>
            </a:extLst>
          </p:cNvPr>
          <p:cNvPicPr>
            <a:picLocks noChangeAspect="1"/>
          </p:cNvPicPr>
          <p:nvPr/>
        </p:nvPicPr>
        <p:blipFill>
          <a:blip r:embed="rId3"/>
          <a:stretch>
            <a:fillRect/>
          </a:stretch>
        </p:blipFill>
        <p:spPr>
          <a:xfrm>
            <a:off x="4076870" y="1828800"/>
            <a:ext cx="8025502" cy="4762500"/>
          </a:xfrm>
          <a:prstGeom prst="rect">
            <a:avLst/>
          </a:prstGeom>
        </p:spPr>
      </p:pic>
      <p:sp>
        <p:nvSpPr>
          <p:cNvPr id="8" name="TextBox 7">
            <a:extLst>
              <a:ext uri="{FF2B5EF4-FFF2-40B4-BE49-F238E27FC236}">
                <a16:creationId xmlns:a16="http://schemas.microsoft.com/office/drawing/2014/main" id="{7001BCD6-6814-4B54-911A-9103A337D567}"/>
              </a:ext>
            </a:extLst>
          </p:cNvPr>
          <p:cNvSpPr txBox="1"/>
          <p:nvPr/>
        </p:nvSpPr>
        <p:spPr>
          <a:xfrm>
            <a:off x="537996" y="2605396"/>
            <a:ext cx="3322184" cy="2954655"/>
          </a:xfrm>
          <a:prstGeom prst="rect">
            <a:avLst/>
          </a:prstGeom>
          <a:noFill/>
        </p:spPr>
        <p:txBody>
          <a:bodyPr wrap="square" rtlCol="0">
            <a:spAutoFit/>
          </a:bodyPr>
          <a:lstStyle/>
          <a:p>
            <a:r>
              <a:rPr lang="en-US" sz="2400" dirty="0"/>
              <a:t>Human milk processed using retort sterilization vs vat pasteurization-you can clearly see the void in bioactivity in those samples that had been sterilized.</a:t>
            </a:r>
          </a:p>
          <a:p>
            <a:endParaRPr lang="en-US" dirty="0"/>
          </a:p>
        </p:txBody>
      </p:sp>
      <p:sp>
        <p:nvSpPr>
          <p:cNvPr id="11" name="Title 1">
            <a:extLst>
              <a:ext uri="{FF2B5EF4-FFF2-40B4-BE49-F238E27FC236}">
                <a16:creationId xmlns:a16="http://schemas.microsoft.com/office/drawing/2014/main" id="{CAEDB292-D617-44F2-A1FD-9F4E2B852F5D}"/>
              </a:ext>
            </a:extLst>
          </p:cNvPr>
          <p:cNvSpPr>
            <a:spLocks noGrp="1"/>
          </p:cNvSpPr>
          <p:nvPr>
            <p:ph type="title"/>
          </p:nvPr>
        </p:nvSpPr>
        <p:spPr>
          <a:xfrm>
            <a:off x="321305" y="399718"/>
            <a:ext cx="11540860"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77672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8C942C-73C2-42EC-94DB-60EFE8F1F766}"/>
              </a:ext>
            </a:extLst>
          </p:cNvPr>
          <p:cNvSpPr>
            <a:spLocks noGrp="1"/>
          </p:cNvSpPr>
          <p:nvPr>
            <p:ph type="sldNum" sz="quarter" idx="12"/>
          </p:nvPr>
        </p:nvSpPr>
        <p:spPr/>
        <p:txBody>
          <a:bodyPr/>
          <a:lstStyle/>
          <a:p>
            <a:fld id="{401CF334-2D5C-4859-84A6-CA7E6E43FAEB}" type="slidenum">
              <a:rPr lang="en-US" smtClean="0"/>
              <a:t>34</a:t>
            </a:fld>
            <a:endParaRPr lang="en-US" dirty="0"/>
          </a:p>
        </p:txBody>
      </p:sp>
      <p:pic>
        <p:nvPicPr>
          <p:cNvPr id="6" name="Picture 7" descr="358423753_925aa4f0f1">
            <a:extLst>
              <a:ext uri="{FF2B5EF4-FFF2-40B4-BE49-F238E27FC236}">
                <a16:creationId xmlns:a16="http://schemas.microsoft.com/office/drawing/2014/main" id="{32E32B3F-7E62-4ABE-B1E5-E7FF44287D9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02952" y="1551581"/>
            <a:ext cx="8176592" cy="4431983"/>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8" name="Footer Placeholder 4">
            <a:extLst>
              <a:ext uri="{FF2B5EF4-FFF2-40B4-BE49-F238E27FC236}">
                <a16:creationId xmlns:a16="http://schemas.microsoft.com/office/drawing/2014/main" id="{369AB66E-A160-40E3-9407-B65355C9F3FC}"/>
              </a:ext>
            </a:extLst>
          </p:cNvPr>
          <p:cNvSpPr>
            <a:spLocks noGrp="1"/>
          </p:cNvSpPr>
          <p:nvPr>
            <p:ph type="ftr" sz="quarter" idx="3"/>
          </p:nvPr>
        </p:nvSpPr>
        <p:spPr>
          <a:xfrm>
            <a:off x="321305" y="6485014"/>
            <a:ext cx="10749169" cy="169786"/>
          </a:xfrm>
        </p:spPr>
        <p:txBody>
          <a:bodyPr/>
          <a:lstStyle/>
          <a:p>
            <a:r>
              <a:rPr lang="en-US" sz="1200" dirty="0"/>
              <a:t> Underwood MA. Human milk for the premature infant. </a:t>
            </a:r>
            <a:r>
              <a:rPr lang="en-US" sz="1200" i="1" dirty="0"/>
              <a:t>Pediatr Clin North Am</a:t>
            </a:r>
            <a:r>
              <a:rPr lang="en-US" sz="1200" dirty="0"/>
              <a:t>. 2013;60(1):189-207. doi:10.1016/j.pcl.2012.09.008</a:t>
            </a:r>
          </a:p>
        </p:txBody>
      </p:sp>
      <p:sp>
        <p:nvSpPr>
          <p:cNvPr id="5" name="TextBox 4">
            <a:extLst>
              <a:ext uri="{FF2B5EF4-FFF2-40B4-BE49-F238E27FC236}">
                <a16:creationId xmlns:a16="http://schemas.microsoft.com/office/drawing/2014/main" id="{735DF8E4-46DB-49DB-AEA9-2CD9C8495691}"/>
              </a:ext>
            </a:extLst>
          </p:cNvPr>
          <p:cNvSpPr txBox="1"/>
          <p:nvPr/>
        </p:nvSpPr>
        <p:spPr>
          <a:xfrm>
            <a:off x="6546574" y="1179443"/>
            <a:ext cx="237566" cy="369332"/>
          </a:xfrm>
          <a:prstGeom prst="rect">
            <a:avLst/>
          </a:prstGeom>
          <a:noFill/>
        </p:spPr>
        <p:txBody>
          <a:bodyPr wrap="none" rtlCol="0">
            <a:spAutoFit/>
          </a:bodyPr>
          <a:lstStyle/>
          <a:p>
            <a:r>
              <a:rPr lang="en-US" dirty="0"/>
              <a:t> </a:t>
            </a:r>
          </a:p>
        </p:txBody>
      </p:sp>
      <p:sp>
        <p:nvSpPr>
          <p:cNvPr id="9" name="TextBox 8">
            <a:extLst>
              <a:ext uri="{FF2B5EF4-FFF2-40B4-BE49-F238E27FC236}">
                <a16:creationId xmlns:a16="http://schemas.microsoft.com/office/drawing/2014/main" id="{71A4AB5E-3421-49ED-914A-7A7D0174DB77}"/>
              </a:ext>
            </a:extLst>
          </p:cNvPr>
          <p:cNvSpPr txBox="1"/>
          <p:nvPr/>
        </p:nvSpPr>
        <p:spPr>
          <a:xfrm>
            <a:off x="412456" y="1736247"/>
            <a:ext cx="2816519" cy="4062651"/>
          </a:xfrm>
          <a:prstGeom prst="rect">
            <a:avLst/>
          </a:prstGeom>
          <a:noFill/>
        </p:spPr>
        <p:txBody>
          <a:bodyPr wrap="square" rtlCol="0">
            <a:spAutoFit/>
          </a:bodyPr>
          <a:lstStyle/>
          <a:p>
            <a:pPr algn="ctr"/>
            <a:r>
              <a:rPr lang="en-US" sz="2400" b="0" i="0" dirty="0">
                <a:solidFill>
                  <a:srgbClr val="2A2A2A"/>
                </a:solidFill>
                <a:effectLst/>
              </a:rPr>
              <a:t> </a:t>
            </a:r>
            <a:r>
              <a:rPr lang="en-US" sz="2400" b="1" i="1" dirty="0">
                <a:solidFill>
                  <a:schemeClr val="accent6">
                    <a:lumMod val="75000"/>
                  </a:schemeClr>
                </a:solidFill>
              </a:rPr>
              <a:t>The growth and neurodevelopmental needs of the </a:t>
            </a:r>
            <a:r>
              <a:rPr lang="en-US" sz="2400" b="1" i="1" u="sng" dirty="0">
                <a:solidFill>
                  <a:schemeClr val="accent6">
                    <a:lumMod val="75000"/>
                  </a:schemeClr>
                </a:solidFill>
              </a:rPr>
              <a:t>“evolutionarily new population of very</a:t>
            </a:r>
            <a:br>
              <a:rPr lang="en-US" sz="2400" b="1" i="1" u="sng" dirty="0">
                <a:solidFill>
                  <a:schemeClr val="accent6">
                    <a:lumMod val="75000"/>
                  </a:schemeClr>
                </a:solidFill>
              </a:rPr>
            </a:br>
            <a:r>
              <a:rPr lang="en-US" sz="2400" b="1" i="1" u="sng" dirty="0">
                <a:solidFill>
                  <a:schemeClr val="accent6">
                    <a:lumMod val="75000"/>
                  </a:schemeClr>
                </a:solidFill>
              </a:rPr>
              <a:t>premature infants” are best met by the</a:t>
            </a:r>
            <a:br>
              <a:rPr lang="en-US" sz="2400" b="1" i="1" u="sng" dirty="0">
                <a:solidFill>
                  <a:schemeClr val="accent6">
                    <a:lumMod val="75000"/>
                  </a:schemeClr>
                </a:solidFill>
              </a:rPr>
            </a:br>
            <a:r>
              <a:rPr lang="en-US" sz="2400" b="1" i="1" u="sng" dirty="0">
                <a:solidFill>
                  <a:schemeClr val="accent6">
                    <a:lumMod val="75000"/>
                  </a:schemeClr>
                </a:solidFill>
              </a:rPr>
              <a:t>appropriate fortification of</a:t>
            </a:r>
            <a:br>
              <a:rPr lang="en-US" sz="2400" b="1" i="1" u="sng" dirty="0">
                <a:solidFill>
                  <a:schemeClr val="accent6">
                    <a:lumMod val="75000"/>
                  </a:schemeClr>
                </a:solidFill>
              </a:rPr>
            </a:br>
            <a:r>
              <a:rPr lang="en-US" sz="2400" b="1" i="1" u="sng" dirty="0">
                <a:solidFill>
                  <a:schemeClr val="accent6">
                    <a:lumMod val="75000"/>
                  </a:schemeClr>
                </a:solidFill>
              </a:rPr>
              <a:t>human milk.</a:t>
            </a:r>
            <a:r>
              <a:rPr lang="en-US" sz="2400" b="1" i="1" dirty="0">
                <a:solidFill>
                  <a:schemeClr val="accent6">
                    <a:lumMod val="75000"/>
                  </a:schemeClr>
                </a:solidFill>
              </a:rPr>
              <a:t>”</a:t>
            </a:r>
          </a:p>
          <a:p>
            <a:endParaRPr lang="en-US" dirty="0"/>
          </a:p>
        </p:txBody>
      </p:sp>
      <p:sp>
        <p:nvSpPr>
          <p:cNvPr id="10" name="Title 1">
            <a:extLst>
              <a:ext uri="{FF2B5EF4-FFF2-40B4-BE49-F238E27FC236}">
                <a16:creationId xmlns:a16="http://schemas.microsoft.com/office/drawing/2014/main" id="{B71FD363-BBB5-4998-8B46-1F6A670CDD55}"/>
              </a:ext>
            </a:extLst>
          </p:cNvPr>
          <p:cNvSpPr>
            <a:spLocks noGrp="1"/>
          </p:cNvSpPr>
          <p:nvPr>
            <p:ph type="title"/>
          </p:nvPr>
        </p:nvSpPr>
        <p:spPr>
          <a:xfrm>
            <a:off x="321305" y="399718"/>
            <a:ext cx="11540860" cy="1066800"/>
          </a:xfrm>
        </p:spPr>
        <p:txBody>
          <a:bodyPr/>
          <a:lstStyle/>
          <a:p>
            <a:r>
              <a:rPr lang="en-US" dirty="0"/>
              <a:t>Human Milk: A Source of More Life Than We Can Imagine</a:t>
            </a:r>
          </a:p>
        </p:txBody>
      </p:sp>
    </p:spTree>
    <p:extLst>
      <p:ext uri="{BB962C8B-B14F-4D97-AF65-F5344CB8AC3E}">
        <p14:creationId xmlns:p14="http://schemas.microsoft.com/office/powerpoint/2010/main" val="183396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DA7B1F-D186-4709-9EB0-83A5F39593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itle 2">
            <a:extLst>
              <a:ext uri="{FF2B5EF4-FFF2-40B4-BE49-F238E27FC236}">
                <a16:creationId xmlns:a16="http://schemas.microsoft.com/office/drawing/2014/main" id="{7C1FF2C6-58DE-E543-BE97-B2A65506FC7B}"/>
              </a:ext>
            </a:extLst>
          </p:cNvPr>
          <p:cNvSpPr>
            <a:spLocks noGrp="1"/>
          </p:cNvSpPr>
          <p:nvPr>
            <p:ph type="title"/>
          </p:nvPr>
        </p:nvSpPr>
        <p:spPr>
          <a:xfrm>
            <a:off x="321305" y="399718"/>
            <a:ext cx="11540860" cy="1066800"/>
          </a:xfrm>
        </p:spPr>
        <p:txBody>
          <a:bodyPr/>
          <a:lstStyle/>
          <a:p>
            <a:r>
              <a:rPr lang="en-US" sz="3600" dirty="0"/>
              <a:t>Connect with Us</a:t>
            </a:r>
          </a:p>
        </p:txBody>
      </p:sp>
      <p:pic>
        <p:nvPicPr>
          <p:cNvPr id="1026" name="Picture 2" descr="Neonatologist Support">
            <a:extLst>
              <a:ext uri="{FF2B5EF4-FFF2-40B4-BE49-F238E27FC236}">
                <a16:creationId xmlns:a16="http://schemas.microsoft.com/office/drawing/2014/main" id="{E1818CE8-CF41-3A4A-9AB4-E718B3BCD49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23662" y="1842039"/>
            <a:ext cx="2626538" cy="16964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BAB527-B415-7643-8BD1-36598FCAEC19}"/>
              </a:ext>
            </a:extLst>
          </p:cNvPr>
          <p:cNvSpPr txBox="1"/>
          <p:nvPr/>
        </p:nvSpPr>
        <p:spPr>
          <a:xfrm>
            <a:off x="1075270" y="4143351"/>
            <a:ext cx="452949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NICU Dietitian Support</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NAC@prolacta.com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1674584-9028-1C44-A9A3-BB7B8DFF984F}"/>
              </a:ext>
            </a:extLst>
          </p:cNvPr>
          <p:cNvSpPr txBox="1"/>
          <p:nvPr/>
        </p:nvSpPr>
        <p:spPr>
          <a:xfrm>
            <a:off x="7445895" y="4103825"/>
            <a:ext cx="34948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NICU Nurse/NNP Support</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NPAC@prolacta.com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8F9C8DC0-54E2-9A49-B323-FAB26C63170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80301" y="1350402"/>
            <a:ext cx="6586931" cy="230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6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58975"/>
            <a:ext cx="12192000" cy="1470025"/>
          </a:xfrm>
        </p:spPr>
        <p:txBody>
          <a:bodyPr/>
          <a:lstStyle/>
          <a:p>
            <a:pPr algn="ctr"/>
            <a:br>
              <a:rPr lang="en-US" b="1" dirty="0"/>
            </a:br>
            <a:br>
              <a:rPr lang="en-US" b="1" dirty="0"/>
            </a:br>
            <a:endParaRPr lang="en-US" b="1" dirty="0"/>
          </a:p>
        </p:txBody>
      </p:sp>
      <p:sp>
        <p:nvSpPr>
          <p:cNvPr id="3" name="TextBox 2">
            <a:extLst>
              <a:ext uri="{FF2B5EF4-FFF2-40B4-BE49-F238E27FC236}">
                <a16:creationId xmlns:a16="http://schemas.microsoft.com/office/drawing/2014/main" id="{71E0AF07-B144-4B58-AE91-38CCAA7F2978}"/>
              </a:ext>
            </a:extLst>
          </p:cNvPr>
          <p:cNvSpPr txBox="1"/>
          <p:nvPr/>
        </p:nvSpPr>
        <p:spPr>
          <a:xfrm>
            <a:off x="433139" y="4060210"/>
            <a:ext cx="6591741" cy="2369880"/>
          </a:xfrm>
          <a:prstGeom prst="rect">
            <a:avLst/>
          </a:prstGeom>
          <a:noFill/>
        </p:spPr>
        <p:txBody>
          <a:bodyPr wrap="none" rtlCol="0">
            <a:spAutoFit/>
          </a:bodyPr>
          <a:lstStyle/>
          <a:p>
            <a:r>
              <a:rPr lang="en-US" sz="2800" b="1" dirty="0"/>
              <a:t>Speaker Contact Information:</a:t>
            </a:r>
          </a:p>
          <a:p>
            <a:r>
              <a:rPr lang="en-US" sz="2400" b="1" dirty="0">
                <a:solidFill>
                  <a:schemeClr val="tx2"/>
                </a:solidFill>
              </a:rPr>
              <a:t>Terry S Johnson, APN, NNP-BC, ASPPS, CLEC, MN</a:t>
            </a:r>
          </a:p>
          <a:p>
            <a:r>
              <a:rPr lang="en-US" sz="2400" b="1" dirty="0">
                <a:solidFill>
                  <a:schemeClr val="tx2"/>
                </a:solidFill>
              </a:rPr>
              <a:t>Director, Education and Professional Development</a:t>
            </a:r>
          </a:p>
          <a:p>
            <a:r>
              <a:rPr lang="en-US" sz="2400" b="1" dirty="0">
                <a:solidFill>
                  <a:schemeClr val="tx2"/>
                </a:solidFill>
              </a:rPr>
              <a:t>Prolacta Bioscience</a:t>
            </a:r>
          </a:p>
          <a:p>
            <a:r>
              <a:rPr lang="en-US" sz="2400" b="1" dirty="0">
                <a:solidFill>
                  <a:schemeClr val="tx2"/>
                </a:solidFill>
              </a:rPr>
              <a:t>Email:	</a:t>
            </a:r>
            <a:r>
              <a:rPr lang="en-US" sz="2400" b="1" dirty="0">
                <a:solidFill>
                  <a:schemeClr val="tx2"/>
                </a:solidFill>
                <a:hlinkClick r:id="rId3">
                  <a:extLst>
                    <a:ext uri="{A12FA001-AC4F-418D-AE19-62706E023703}">
                      <ahyp:hlinkClr xmlns:ahyp="http://schemas.microsoft.com/office/drawing/2018/hyperlinkcolor" val="tx"/>
                    </a:ext>
                  </a:extLst>
                </a:hlinkClick>
              </a:rPr>
              <a:t>Tjohnson@prolacta.com</a:t>
            </a:r>
            <a:endParaRPr lang="en-US" sz="2400" b="1" dirty="0">
              <a:solidFill>
                <a:schemeClr val="tx2"/>
              </a:solidFill>
            </a:endParaRPr>
          </a:p>
          <a:p>
            <a:r>
              <a:rPr lang="en-US" sz="2400" b="1" dirty="0">
                <a:solidFill>
                  <a:schemeClr val="tx2"/>
                </a:solidFill>
              </a:rPr>
              <a:t>Cell:	630.881.2606</a:t>
            </a:r>
          </a:p>
        </p:txBody>
      </p:sp>
      <p:pic>
        <p:nvPicPr>
          <p:cNvPr id="5" name="Picture 4" descr="A person posing for the camera&#10;&#10;Description automatically generated">
            <a:extLst>
              <a:ext uri="{FF2B5EF4-FFF2-40B4-BE49-F238E27FC236}">
                <a16:creationId xmlns:a16="http://schemas.microsoft.com/office/drawing/2014/main" id="{4E7EF822-C11A-489B-8191-8668BEE2E23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15663" y="3998732"/>
            <a:ext cx="2528637" cy="2431358"/>
          </a:xfrm>
          <a:prstGeom prst="rect">
            <a:avLst/>
          </a:prstGeom>
          <a:ln w="22225">
            <a:solidFill>
              <a:schemeClr val="bg1">
                <a:lumMod val="85000"/>
              </a:schemeClr>
            </a:solidFill>
          </a:ln>
        </p:spPr>
      </p:pic>
    </p:spTree>
    <p:extLst>
      <p:ext uri="{BB962C8B-B14F-4D97-AF65-F5344CB8AC3E}">
        <p14:creationId xmlns:p14="http://schemas.microsoft.com/office/powerpoint/2010/main" val="168214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6BE3-4803-41AA-821C-F9E1C018698C}"/>
              </a:ext>
            </a:extLst>
          </p:cNvPr>
          <p:cNvSpPr>
            <a:spLocks noGrp="1"/>
          </p:cNvSpPr>
          <p:nvPr>
            <p:ph type="title"/>
          </p:nvPr>
        </p:nvSpPr>
        <p:spPr/>
        <p:txBody>
          <a:bodyPr/>
          <a:lstStyle/>
          <a:p>
            <a:r>
              <a:rPr lang="en-US" dirty="0"/>
              <a:t>Human Milk: A Source of More Life Than We Can Imagine</a:t>
            </a:r>
          </a:p>
        </p:txBody>
      </p:sp>
      <p:sp>
        <p:nvSpPr>
          <p:cNvPr id="4" name="Slide Number Placeholder 3">
            <a:extLst>
              <a:ext uri="{FF2B5EF4-FFF2-40B4-BE49-F238E27FC236}">
                <a16:creationId xmlns:a16="http://schemas.microsoft.com/office/drawing/2014/main" id="{F87BDF04-499F-4C90-B7AE-4B91B654607A}"/>
              </a:ext>
            </a:extLst>
          </p:cNvPr>
          <p:cNvSpPr>
            <a:spLocks noGrp="1"/>
          </p:cNvSpPr>
          <p:nvPr>
            <p:ph type="sldNum" sz="quarter" idx="12"/>
          </p:nvPr>
        </p:nvSpPr>
        <p:spPr/>
        <p:txBody>
          <a:bodyPr/>
          <a:lstStyle/>
          <a:p>
            <a:fld id="{401CF334-2D5C-4859-84A6-CA7E6E43FAEB}" type="slidenum">
              <a:rPr lang="en-US" smtClean="0"/>
              <a:t>4</a:t>
            </a:fld>
            <a:endParaRPr lang="en-US"/>
          </a:p>
        </p:txBody>
      </p:sp>
      <p:sp>
        <p:nvSpPr>
          <p:cNvPr id="8" name="Content Placeholder 14">
            <a:extLst>
              <a:ext uri="{FF2B5EF4-FFF2-40B4-BE49-F238E27FC236}">
                <a16:creationId xmlns:a16="http://schemas.microsoft.com/office/drawing/2014/main" id="{B0848317-A7B0-457A-8B5F-620EE2A3ADB7}"/>
              </a:ext>
            </a:extLst>
          </p:cNvPr>
          <p:cNvSpPr txBox="1">
            <a:spLocks/>
          </p:cNvSpPr>
          <p:nvPr/>
        </p:nvSpPr>
        <p:spPr>
          <a:xfrm>
            <a:off x="-76341" y="2302261"/>
            <a:ext cx="5389033" cy="3886200"/>
          </a:xfrm>
          <a:prstGeom prst="rect">
            <a:avLst/>
          </a:prstGeom>
        </p:spPr>
        <p:txBody>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lvl="1" algn="ctr"/>
            <a:r>
              <a:rPr lang="en-US" sz="2800" i="1" dirty="0"/>
              <a:t>“A Source of more life than   we imagined.”</a:t>
            </a:r>
          </a:p>
          <a:p>
            <a:pPr lvl="1"/>
            <a:endParaRPr lang="en-US" sz="2800" dirty="0"/>
          </a:p>
          <a:p>
            <a:endParaRPr lang="en-US" dirty="0"/>
          </a:p>
        </p:txBody>
      </p:sp>
      <p:sp>
        <p:nvSpPr>
          <p:cNvPr id="10" name="Slide Number Placeholder 5">
            <a:extLst>
              <a:ext uri="{FF2B5EF4-FFF2-40B4-BE49-F238E27FC236}">
                <a16:creationId xmlns:a16="http://schemas.microsoft.com/office/drawing/2014/main" id="{3092B334-C197-4EE3-B1E9-6DB8C6066B75}"/>
              </a:ext>
            </a:extLst>
          </p:cNvPr>
          <p:cNvSpPr txBox="1">
            <a:spLocks/>
          </p:cNvSpPr>
          <p:nvPr/>
        </p:nvSpPr>
        <p:spPr bwMode="auto">
          <a:xfrm>
            <a:off x="534630" y="6080272"/>
            <a:ext cx="5828406" cy="577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l" eaLnBrk="1" hangingPunct="1">
              <a:spcBef>
                <a:spcPct val="0"/>
              </a:spcBef>
              <a:buFontTx/>
              <a:buNone/>
            </a:pPr>
            <a:r>
              <a:rPr lang="en-US" altLang="en-US" sz="1200" dirty="0">
                <a:latin typeface="Calibri" panose="020F0502020204030204" pitchFamily="34" charset="0"/>
                <a:cs typeface="Calibri" panose="020F0502020204030204" pitchFamily="34" charset="0"/>
              </a:rPr>
              <a:t> </a:t>
            </a:r>
            <a:r>
              <a:rPr lang="en-US" altLang="en-US" sz="1200" dirty="0" err="1">
                <a:latin typeface="Calibri" panose="020F0502020204030204" pitchFamily="34" charset="0"/>
                <a:cs typeface="Calibri" panose="020F0502020204030204" pitchFamily="34" charset="0"/>
              </a:rPr>
              <a:t>Jeurink</a:t>
            </a:r>
            <a:r>
              <a:rPr lang="en-US" altLang="en-US" sz="1200" dirty="0">
                <a:latin typeface="Calibri" panose="020F0502020204030204" pitchFamily="34" charset="0"/>
                <a:cs typeface="Calibri" panose="020F0502020204030204" pitchFamily="34" charset="0"/>
              </a:rPr>
              <a:t> PV, et al., Human milk: a source of more life than we imagine.       </a:t>
            </a:r>
            <a:r>
              <a:rPr lang="en-US" altLang="en-US" sz="1200" i="1" dirty="0">
                <a:latin typeface="Calibri" panose="020F0502020204030204" pitchFamily="34" charset="0"/>
                <a:cs typeface="Calibri" panose="020F0502020204030204" pitchFamily="34" charset="0"/>
              </a:rPr>
              <a:t>Beneficial Microbes. 2013; 4(1); 17-30. </a:t>
            </a:r>
            <a:r>
              <a:rPr lang="en-US" altLang="en-US" sz="1200" i="1" dirty="0" err="1">
                <a:latin typeface="Calibri" panose="020F0502020204030204" pitchFamily="34" charset="0"/>
                <a:cs typeface="Calibri" panose="020F0502020204030204" pitchFamily="34" charset="0"/>
              </a:rPr>
              <a:t>doi</a:t>
            </a:r>
            <a:r>
              <a:rPr lang="en-US" altLang="en-US" sz="1200" i="1" dirty="0">
                <a:latin typeface="Calibri" panose="020F0502020204030204" pitchFamily="34" charset="0"/>
                <a:cs typeface="Calibri" panose="020F0502020204030204" pitchFamily="34" charset="0"/>
              </a:rPr>
              <a:t>. 10.3920/BM2012.0040</a:t>
            </a:r>
            <a:endParaRPr lang="en-US" altLang="en-US" sz="1200" dirty="0">
              <a:latin typeface="Calibri" panose="020F0502020204030204" pitchFamily="34" charset="0"/>
              <a:cs typeface="Calibri" panose="020F0502020204030204" pitchFamily="34" charset="0"/>
            </a:endParaRPr>
          </a:p>
        </p:txBody>
      </p:sp>
      <p:sp>
        <p:nvSpPr>
          <p:cNvPr id="11" name="Text Placeholder 11">
            <a:extLst>
              <a:ext uri="{FF2B5EF4-FFF2-40B4-BE49-F238E27FC236}">
                <a16:creationId xmlns:a16="http://schemas.microsoft.com/office/drawing/2014/main" id="{425BA7C3-2E77-4817-91F4-4E2F86BB3205}"/>
              </a:ext>
            </a:extLst>
          </p:cNvPr>
          <p:cNvSpPr txBox="1">
            <a:spLocks/>
          </p:cNvSpPr>
          <p:nvPr/>
        </p:nvSpPr>
        <p:spPr>
          <a:xfrm>
            <a:off x="6163279" y="1778318"/>
            <a:ext cx="5388864" cy="457200"/>
          </a:xfrm>
          <a:prstGeom prst="rect">
            <a:avLst/>
          </a:prstGeom>
          <a:solidFill>
            <a:schemeClr val="accent5">
              <a:lumMod val="50000"/>
            </a:schemeClr>
          </a:solidFill>
          <a:ln>
            <a:solidFill>
              <a:schemeClr val="accent5">
                <a:lumMod val="50000"/>
              </a:schemeClr>
            </a:solidFill>
          </a:ln>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658368" indent="-246888"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923544" indent="-219456"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179576" indent="-201168"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389888" indent="-18288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ctr">
              <a:buNone/>
            </a:pPr>
            <a:r>
              <a:rPr lang="en-US" b="1" dirty="0">
                <a:solidFill>
                  <a:schemeClr val="bg1"/>
                </a:solidFill>
              </a:rPr>
              <a:t>Neonatal Microbiome</a:t>
            </a:r>
          </a:p>
        </p:txBody>
      </p:sp>
      <p:sp>
        <p:nvSpPr>
          <p:cNvPr id="12" name="Content Placeholder 12">
            <a:extLst>
              <a:ext uri="{FF2B5EF4-FFF2-40B4-BE49-F238E27FC236}">
                <a16:creationId xmlns:a16="http://schemas.microsoft.com/office/drawing/2014/main" id="{3F2ACCA2-050F-435D-B3B8-32E2CAEBB8EF}"/>
              </a:ext>
            </a:extLst>
          </p:cNvPr>
          <p:cNvSpPr txBox="1">
            <a:spLocks/>
          </p:cNvSpPr>
          <p:nvPr/>
        </p:nvSpPr>
        <p:spPr>
          <a:xfrm>
            <a:off x="6165761" y="2293956"/>
            <a:ext cx="5388864" cy="3886200"/>
          </a:xfrm>
          <a:prstGeom prst="rect">
            <a:avLst/>
          </a:prstGeom>
        </p:spPr>
        <p:txBody>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754380" indent="-342900"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1046988" indent="-342900"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264158" indent="-28575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492758" indent="-28575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2800"/>
              <a:t>“</a:t>
            </a:r>
            <a:r>
              <a:rPr lang="en-US" sz="2800" i="1"/>
              <a:t>The sum of all microbial life living in or on the human body.</a:t>
            </a:r>
            <a:r>
              <a:rPr lang="en-US" sz="2800"/>
              <a:t>”</a:t>
            </a:r>
          </a:p>
          <a:p>
            <a:endParaRPr lang="en-US" dirty="0"/>
          </a:p>
        </p:txBody>
      </p:sp>
      <p:sp>
        <p:nvSpPr>
          <p:cNvPr id="13" name="Text Placeholder 13">
            <a:extLst>
              <a:ext uri="{FF2B5EF4-FFF2-40B4-BE49-F238E27FC236}">
                <a16:creationId xmlns:a16="http://schemas.microsoft.com/office/drawing/2014/main" id="{2C3B0558-72D8-440C-980C-C22C0BCFA285}"/>
              </a:ext>
            </a:extLst>
          </p:cNvPr>
          <p:cNvSpPr txBox="1">
            <a:spLocks/>
          </p:cNvSpPr>
          <p:nvPr/>
        </p:nvSpPr>
        <p:spPr>
          <a:xfrm>
            <a:off x="185442" y="1811553"/>
            <a:ext cx="5389033" cy="457200"/>
          </a:xfrm>
          <a:prstGeom prst="rect">
            <a:avLst/>
          </a:prstGeom>
        </p:spPr>
        <p:txBody>
          <a:bodyPr vert="horz" lIns="0" tIns="0" rIns="0" bIns="0" anchor="b"/>
          <a:lstStyle>
            <a:defPPr>
              <a:defRPr lang="en-US"/>
            </a:defPPr>
            <a:lvl1pPr marL="0" algn="l" defTabSz="914400" rtl="0" eaLnBrk="1" latinLnBrk="0" hangingPunct="1">
              <a:defRPr kumimoji="0"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Human Milk</a:t>
            </a:r>
          </a:p>
        </p:txBody>
      </p:sp>
      <p:pic>
        <p:nvPicPr>
          <p:cNvPr id="14" name="Picture 13">
            <a:extLst>
              <a:ext uri="{FF2B5EF4-FFF2-40B4-BE49-F238E27FC236}">
                <a16:creationId xmlns:a16="http://schemas.microsoft.com/office/drawing/2014/main" id="{3F856670-5BD3-4F37-A98F-065C199C89C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1984" t="47005" r="10689" b="-2"/>
          <a:stretch/>
        </p:blipFill>
        <p:spPr>
          <a:xfrm>
            <a:off x="7117543" y="3517910"/>
            <a:ext cx="3836766" cy="2297121"/>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5" name="Slide Number Placeholder 5">
            <a:extLst>
              <a:ext uri="{FF2B5EF4-FFF2-40B4-BE49-F238E27FC236}">
                <a16:creationId xmlns:a16="http://schemas.microsoft.com/office/drawing/2014/main" id="{D517D244-9967-4BE7-A715-EC26E516EC0B}"/>
              </a:ext>
            </a:extLst>
          </p:cNvPr>
          <p:cNvSpPr txBox="1">
            <a:spLocks/>
          </p:cNvSpPr>
          <p:nvPr/>
        </p:nvSpPr>
        <p:spPr bwMode="auto">
          <a:xfrm>
            <a:off x="6542125" y="6123108"/>
            <a:ext cx="513867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l" eaLnBrk="1" hangingPunct="1">
              <a:spcBef>
                <a:spcPct val="0"/>
              </a:spcBef>
              <a:buFontTx/>
              <a:buNone/>
            </a:pPr>
            <a:r>
              <a:rPr lang="en-US" altLang="en-US" sz="1200" dirty="0" err="1">
                <a:latin typeface="Calibri" panose="020F0502020204030204" pitchFamily="34" charset="0"/>
                <a:cs typeface="Calibri" panose="020F0502020204030204" pitchFamily="34" charset="0"/>
              </a:rPr>
              <a:t>Gritz</a:t>
            </a:r>
            <a:r>
              <a:rPr lang="en-US" altLang="en-US" sz="1200" dirty="0">
                <a:latin typeface="Calibri" panose="020F0502020204030204" pitchFamily="34" charset="0"/>
                <a:cs typeface="Calibri" panose="020F0502020204030204" pitchFamily="34" charset="0"/>
              </a:rPr>
              <a:t> EC &amp; Bhandari V. The human gut microbiome: a brief   review.      </a:t>
            </a:r>
            <a:r>
              <a:rPr lang="en-US" altLang="en-US" sz="1200" i="1" dirty="0">
                <a:latin typeface="Calibri" panose="020F0502020204030204" pitchFamily="34" charset="0"/>
                <a:cs typeface="Calibri" panose="020F0502020204030204" pitchFamily="34" charset="0"/>
              </a:rPr>
              <a:t>Frontiers in Pediatrics</a:t>
            </a:r>
            <a:r>
              <a:rPr lang="en-US" altLang="en-US" sz="1200" dirty="0">
                <a:latin typeface="Calibri" panose="020F0502020204030204" pitchFamily="34" charset="0"/>
                <a:cs typeface="Calibri" panose="020F0502020204030204" pitchFamily="34" charset="0"/>
              </a:rPr>
              <a:t>. 2015; 3(17); doi:10.3389/fped.2015.00017  </a:t>
            </a:r>
          </a:p>
        </p:txBody>
      </p:sp>
      <p:sp>
        <p:nvSpPr>
          <p:cNvPr id="16" name="Text Placeholder 11">
            <a:extLst>
              <a:ext uri="{FF2B5EF4-FFF2-40B4-BE49-F238E27FC236}">
                <a16:creationId xmlns:a16="http://schemas.microsoft.com/office/drawing/2014/main" id="{482AFCDF-082F-4B3D-9AF5-6AAC31C212A0}"/>
              </a:ext>
            </a:extLst>
          </p:cNvPr>
          <p:cNvSpPr txBox="1">
            <a:spLocks/>
          </p:cNvSpPr>
          <p:nvPr/>
        </p:nvSpPr>
        <p:spPr>
          <a:xfrm>
            <a:off x="321305" y="1751405"/>
            <a:ext cx="5388864" cy="457200"/>
          </a:xfrm>
          <a:prstGeom prst="rect">
            <a:avLst/>
          </a:prstGeom>
          <a:solidFill>
            <a:schemeClr val="accent5">
              <a:lumMod val="50000"/>
            </a:schemeClr>
          </a:solidFill>
          <a:ln>
            <a:solidFill>
              <a:schemeClr val="accent5">
                <a:lumMod val="50000"/>
              </a:schemeClr>
            </a:solidFill>
          </a:ln>
        </p:spPr>
        <p:txBody>
          <a:bodyPr vert="horz">
            <a:normAutofit/>
          </a:bodyPr>
          <a:lstStyle>
            <a:lvl1pPr marL="365760" indent="-256032" algn="l" rtl="0" eaLnBrk="1" latinLnBrk="0" hangingPunct="1">
              <a:spcBef>
                <a:spcPts val="200"/>
              </a:spcBef>
              <a:buClr>
                <a:srgbClr val="00A1DF"/>
              </a:buClr>
              <a:buFont typeface="Wingdings" panose="05000000000000000000" pitchFamily="2" charset="2"/>
              <a:buChar char="§"/>
              <a:defRPr kumimoji="0" sz="2400" kern="1200">
                <a:solidFill>
                  <a:schemeClr val="tx1"/>
                </a:solidFill>
                <a:latin typeface="+mn-lt"/>
                <a:ea typeface="+mn-ea"/>
                <a:cs typeface="+mn-cs"/>
              </a:defRPr>
            </a:lvl1pPr>
            <a:lvl2pPr marL="658368" indent="-246888" algn="l" rtl="0" eaLnBrk="1" latinLnBrk="0" hangingPunct="1">
              <a:spcBef>
                <a:spcPts val="200"/>
              </a:spcBef>
              <a:buClr>
                <a:srgbClr val="00A1DF"/>
              </a:buClr>
              <a:buFont typeface="Arial" panose="020B0604020202020204" pitchFamily="34" charset="0"/>
              <a:buChar char="•"/>
              <a:defRPr kumimoji="0" sz="2200" kern="1200">
                <a:solidFill>
                  <a:schemeClr val="tx1"/>
                </a:solidFill>
                <a:latin typeface="+mn-lt"/>
                <a:ea typeface="+mn-ea"/>
                <a:cs typeface="+mn-cs"/>
              </a:defRPr>
            </a:lvl2pPr>
            <a:lvl3pPr marL="923544" indent="-219456" algn="l" rtl="0" eaLnBrk="1" latinLnBrk="0" hangingPunct="1">
              <a:spcBef>
                <a:spcPts val="200"/>
              </a:spcBef>
              <a:buClr>
                <a:srgbClr val="00A1DF"/>
              </a:buClr>
              <a:buFont typeface="Arial" panose="020B0604020202020204" pitchFamily="34" charset="0"/>
              <a:buChar char="•"/>
              <a:defRPr kumimoji="0" sz="2000" kern="1200">
                <a:solidFill>
                  <a:schemeClr val="tx1"/>
                </a:solidFill>
                <a:latin typeface="+mn-lt"/>
                <a:ea typeface="+mn-ea"/>
                <a:cs typeface="+mn-cs"/>
              </a:defRPr>
            </a:lvl3pPr>
            <a:lvl4pPr marL="1179576" indent="-201168"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4pPr>
            <a:lvl5pPr marL="1389888" indent="-182880" algn="l" rtl="0" eaLnBrk="1" latinLnBrk="0" hangingPunct="1">
              <a:spcBef>
                <a:spcPts val="200"/>
              </a:spcBef>
              <a:buClr>
                <a:srgbClr val="00A1DF"/>
              </a:buClr>
              <a:buFont typeface="Arial" panose="020B0604020202020204" pitchFamily="34" charset="0"/>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ctr">
              <a:buNone/>
            </a:pPr>
            <a:r>
              <a:rPr lang="en-US" b="1" dirty="0">
                <a:solidFill>
                  <a:schemeClr val="bg1"/>
                </a:solidFill>
              </a:rPr>
              <a:t>Human Milk</a:t>
            </a:r>
          </a:p>
        </p:txBody>
      </p:sp>
      <p:sp>
        <p:nvSpPr>
          <p:cNvPr id="9" name="Rectangle 8">
            <a:extLst>
              <a:ext uri="{FF2B5EF4-FFF2-40B4-BE49-F238E27FC236}">
                <a16:creationId xmlns:a16="http://schemas.microsoft.com/office/drawing/2014/main" id="{294BD298-4E7F-4B4D-8D41-39083A02341D}"/>
              </a:ext>
            </a:extLst>
          </p:cNvPr>
          <p:cNvSpPr/>
          <p:nvPr/>
        </p:nvSpPr>
        <p:spPr>
          <a:xfrm>
            <a:off x="1237691" y="3439564"/>
            <a:ext cx="3836766" cy="2302259"/>
          </a:xfrm>
          <a:prstGeom prst="rect">
            <a:avLst/>
          </a:prstGeom>
          <a:blipFill rotWithShape="1">
            <a:blip r:embed="rId4"/>
            <a:srcRect/>
            <a:stretch>
              <a:fillRect l="-6013" t="-14582" r="-26278"/>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19855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build="p"/>
      <p:bldP spid="15" grpId="0"/>
      <p:bldP spid="1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066C-F25F-4548-907D-9EB3357F0201}"/>
              </a:ext>
            </a:extLst>
          </p:cNvPr>
          <p:cNvSpPr>
            <a:spLocks noGrp="1"/>
          </p:cNvSpPr>
          <p:nvPr>
            <p:ph type="title"/>
          </p:nvPr>
        </p:nvSpPr>
        <p:spPr/>
        <p:txBody>
          <a:bodyPr/>
          <a:lstStyle/>
          <a:p>
            <a:r>
              <a:rPr lang="en-US" dirty="0"/>
              <a:t>Human Milk: A Source of More Life Than We Can Imagine</a:t>
            </a:r>
          </a:p>
        </p:txBody>
      </p:sp>
      <p:sp>
        <p:nvSpPr>
          <p:cNvPr id="4" name="Slide Number Placeholder 3">
            <a:extLst>
              <a:ext uri="{FF2B5EF4-FFF2-40B4-BE49-F238E27FC236}">
                <a16:creationId xmlns:a16="http://schemas.microsoft.com/office/drawing/2014/main" id="{D6BBFC73-4096-458B-8D85-646F488C769F}"/>
              </a:ext>
            </a:extLst>
          </p:cNvPr>
          <p:cNvSpPr>
            <a:spLocks noGrp="1"/>
          </p:cNvSpPr>
          <p:nvPr>
            <p:ph type="sldNum" sz="quarter" idx="12"/>
          </p:nvPr>
        </p:nvSpPr>
        <p:spPr/>
        <p:txBody>
          <a:bodyPr/>
          <a:lstStyle/>
          <a:p>
            <a:fld id="{401CF334-2D5C-4859-84A6-CA7E6E43FAEB}" type="slidenum">
              <a:rPr lang="en-US" smtClean="0"/>
              <a:t>5</a:t>
            </a:fld>
            <a:endParaRPr lang="en-US"/>
          </a:p>
        </p:txBody>
      </p:sp>
      <p:pic>
        <p:nvPicPr>
          <p:cNvPr id="2050" name="Picture 2">
            <a:extLst>
              <a:ext uri="{FF2B5EF4-FFF2-40B4-BE49-F238E27FC236}">
                <a16:creationId xmlns:a16="http://schemas.microsoft.com/office/drawing/2014/main" id="{13C03C54-46CA-4888-8D52-D2323F237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12" y="1224200"/>
            <a:ext cx="5218557" cy="46469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3199F29-201C-4163-985A-1E193796830D}"/>
              </a:ext>
            </a:extLst>
          </p:cNvPr>
          <p:cNvSpPr txBox="1"/>
          <p:nvPr/>
        </p:nvSpPr>
        <p:spPr>
          <a:xfrm>
            <a:off x="5867556" y="2372713"/>
            <a:ext cx="6105832" cy="461665"/>
          </a:xfrm>
          <a:prstGeom prst="rect">
            <a:avLst/>
          </a:prstGeom>
          <a:solidFill>
            <a:schemeClr val="accent5">
              <a:lumMod val="50000"/>
            </a:schemeClr>
          </a:solidFill>
        </p:spPr>
        <p:txBody>
          <a:bodyPr wrap="square">
            <a:spAutoFit/>
          </a:bodyPr>
          <a:lstStyle/>
          <a:p>
            <a:pPr algn="ctr"/>
            <a:r>
              <a:rPr lang="en-US" b="0" i="0" dirty="0">
                <a:solidFill>
                  <a:schemeClr val="bg1"/>
                </a:solidFill>
                <a:effectLst/>
                <a:latin typeface="Times New Roman" panose="02020603050405020304" pitchFamily="18" charset="0"/>
              </a:rPr>
              <a:t> </a:t>
            </a:r>
            <a:r>
              <a:rPr lang="en-US" sz="2400" b="1" i="0" dirty="0">
                <a:solidFill>
                  <a:schemeClr val="bg1"/>
                </a:solidFill>
                <a:effectLst/>
              </a:rPr>
              <a:t>Functions of the Microbiome</a:t>
            </a:r>
            <a:endParaRPr lang="en-US" sz="2400" b="1" dirty="0">
              <a:solidFill>
                <a:schemeClr val="bg1"/>
              </a:solidFill>
            </a:endParaRPr>
          </a:p>
        </p:txBody>
      </p:sp>
      <p:sp>
        <p:nvSpPr>
          <p:cNvPr id="21" name="Slide Number Placeholder 5">
            <a:extLst>
              <a:ext uri="{FF2B5EF4-FFF2-40B4-BE49-F238E27FC236}">
                <a16:creationId xmlns:a16="http://schemas.microsoft.com/office/drawing/2014/main" id="{6E4D1EF9-8B11-4449-99F1-B61FE264383D}"/>
              </a:ext>
            </a:extLst>
          </p:cNvPr>
          <p:cNvSpPr txBox="1">
            <a:spLocks/>
          </p:cNvSpPr>
          <p:nvPr/>
        </p:nvSpPr>
        <p:spPr bwMode="auto">
          <a:xfrm>
            <a:off x="-7031" y="6150779"/>
            <a:ext cx="11541980" cy="569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l" eaLnBrk="1" hangingPunct="1">
              <a:spcBef>
                <a:spcPct val="0"/>
              </a:spcBef>
              <a:buNone/>
            </a:pPr>
            <a:r>
              <a:rPr lang="en-US" sz="1200" dirty="0">
                <a:latin typeface="+mn-lt"/>
              </a:rPr>
              <a:t>Kapourchali FR, </a:t>
            </a:r>
            <a:r>
              <a:rPr lang="en-US" sz="1200" dirty="0" err="1">
                <a:latin typeface="+mn-lt"/>
              </a:rPr>
              <a:t>Cresci</a:t>
            </a:r>
            <a:r>
              <a:rPr lang="en-US" sz="1200" dirty="0">
                <a:latin typeface="+mn-lt"/>
              </a:rPr>
              <a:t> GAM. Early-life gut microbiome</a:t>
            </a:r>
            <a:r>
              <a:rPr lang="en-US" sz="1200" dirty="0">
                <a:latin typeface="+mn-lt"/>
                <a:cs typeface="Calibri" panose="020F0502020204030204" pitchFamily="34" charset="0"/>
              </a:rPr>
              <a:t>—</a:t>
            </a:r>
            <a:r>
              <a:rPr lang="en-US" sz="1200" dirty="0">
                <a:latin typeface="+mn-lt"/>
              </a:rPr>
              <a:t>the importance of maternal and infant factors in its establishment</a:t>
            </a:r>
            <a:r>
              <a:rPr lang="en-US" sz="1200" i="1" dirty="0">
                <a:latin typeface="+mn-lt"/>
              </a:rPr>
              <a:t>. Nutr Clin Pract</a:t>
            </a:r>
            <a:r>
              <a:rPr lang="en-US" sz="1200" dirty="0">
                <a:latin typeface="+mn-lt"/>
              </a:rPr>
              <a:t>. 2020;35(3):386-405. doi:10.1002/ncp.10490</a:t>
            </a:r>
            <a:endParaRPr lang="en-US" altLang="en-US" sz="1200" dirty="0">
              <a:latin typeface="+mn-lt"/>
              <a:cs typeface="Calibri" panose="020F0502020204030204" pitchFamily="34" charset="0"/>
            </a:endParaRPr>
          </a:p>
        </p:txBody>
      </p:sp>
      <p:sp>
        <p:nvSpPr>
          <p:cNvPr id="22" name="Rectangle 21">
            <a:extLst>
              <a:ext uri="{FF2B5EF4-FFF2-40B4-BE49-F238E27FC236}">
                <a16:creationId xmlns:a16="http://schemas.microsoft.com/office/drawing/2014/main" id="{3B29484E-4D69-44BD-B268-B3840AF294EB}"/>
              </a:ext>
            </a:extLst>
          </p:cNvPr>
          <p:cNvSpPr/>
          <p:nvPr/>
        </p:nvSpPr>
        <p:spPr>
          <a:xfrm>
            <a:off x="5867556" y="2900238"/>
            <a:ext cx="6105832" cy="2246769"/>
          </a:xfrm>
          <a:prstGeom prst="rect">
            <a:avLst/>
          </a:prstGeom>
        </p:spPr>
        <p:txBody>
          <a:bodyPr wrap="square">
            <a:spAutoFit/>
          </a:bodyPr>
          <a:lstStyle/>
          <a:p>
            <a:pPr marL="342900" indent="-342900">
              <a:buClr>
                <a:schemeClr val="accent6">
                  <a:lumMod val="75000"/>
                </a:schemeClr>
              </a:buClr>
              <a:buFont typeface="Wingdings" panose="05000000000000000000" pitchFamily="2" charset="2"/>
              <a:buChar char="§"/>
            </a:pPr>
            <a:r>
              <a:rPr lang="en-US" sz="2000" dirty="0"/>
              <a:t>Assists with essential nutrient synthesis absorption</a:t>
            </a:r>
          </a:p>
          <a:p>
            <a:pPr marL="342900" indent="-342900">
              <a:buClr>
                <a:schemeClr val="accent6">
                  <a:lumMod val="75000"/>
                </a:schemeClr>
              </a:buClr>
              <a:buFont typeface="Wingdings" panose="05000000000000000000" pitchFamily="2" charset="2"/>
              <a:buChar char="§"/>
            </a:pPr>
            <a:r>
              <a:rPr lang="en-US" sz="2000" dirty="0"/>
              <a:t>Influences the infant’s growth</a:t>
            </a:r>
          </a:p>
          <a:p>
            <a:pPr marL="342900" indent="-342900">
              <a:buClr>
                <a:schemeClr val="accent6">
                  <a:lumMod val="75000"/>
                </a:schemeClr>
              </a:buClr>
              <a:buFont typeface="Wingdings" panose="05000000000000000000" pitchFamily="2" charset="2"/>
              <a:buChar char="§"/>
            </a:pPr>
            <a:r>
              <a:rPr lang="en-US" sz="2000" dirty="0"/>
              <a:t>Maintains intestinal mucosal barrier</a:t>
            </a:r>
          </a:p>
          <a:p>
            <a:pPr marL="342900" indent="-342900">
              <a:buClr>
                <a:schemeClr val="accent6">
                  <a:lumMod val="75000"/>
                </a:schemeClr>
              </a:buClr>
              <a:buFont typeface="Wingdings" panose="05000000000000000000" pitchFamily="2" charset="2"/>
              <a:buChar char="§"/>
            </a:pPr>
            <a:r>
              <a:rPr lang="en-US" sz="2000" dirty="0"/>
              <a:t>Generates SCFA – energy source</a:t>
            </a:r>
          </a:p>
          <a:p>
            <a:pPr marL="342900" indent="-342900">
              <a:buClr>
                <a:schemeClr val="accent6">
                  <a:lumMod val="75000"/>
                </a:schemeClr>
              </a:buClr>
              <a:buFont typeface="Wingdings" panose="05000000000000000000" pitchFamily="2" charset="2"/>
              <a:buChar char="§"/>
            </a:pPr>
            <a:r>
              <a:rPr lang="en-US" sz="2000" dirty="0"/>
              <a:t>Prevents pathogenic bacteria/endotoxin translocation</a:t>
            </a:r>
          </a:p>
          <a:p>
            <a:pPr marL="342900" indent="-342900">
              <a:buClr>
                <a:schemeClr val="accent6">
                  <a:lumMod val="75000"/>
                </a:schemeClr>
              </a:buClr>
              <a:buFont typeface="Wingdings" panose="05000000000000000000" pitchFamily="2" charset="2"/>
              <a:buChar char="§"/>
            </a:pPr>
            <a:r>
              <a:rPr lang="en-US" sz="2000" dirty="0"/>
              <a:t>Provides anti-inflammatory signals to the host</a:t>
            </a:r>
          </a:p>
          <a:p>
            <a:pPr marL="342900" indent="-342900">
              <a:buClr>
                <a:schemeClr val="accent6">
                  <a:lumMod val="75000"/>
                </a:schemeClr>
              </a:buClr>
              <a:buFont typeface="Wingdings" panose="05000000000000000000" pitchFamily="2" charset="2"/>
              <a:buChar char="§"/>
            </a:pPr>
            <a:r>
              <a:rPr lang="en-US" sz="2000" b="1" i="1" dirty="0">
                <a:solidFill>
                  <a:schemeClr val="accent6">
                    <a:lumMod val="75000"/>
                  </a:schemeClr>
                </a:solidFill>
              </a:rPr>
              <a:t>Stimulates immune system maturation</a:t>
            </a:r>
          </a:p>
        </p:txBody>
      </p:sp>
    </p:spTree>
    <p:extLst>
      <p:ext uri="{BB962C8B-B14F-4D97-AF65-F5344CB8AC3E}">
        <p14:creationId xmlns:p14="http://schemas.microsoft.com/office/powerpoint/2010/main" val="317391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images2.fanpop.com/images/photos/5700000/Pebble-Flintstone-s-Birth-the-flintstones-5767312-595-340.jpg">
            <a:extLst>
              <a:ext uri="{FF2B5EF4-FFF2-40B4-BE49-F238E27FC236}">
                <a16:creationId xmlns:a16="http://schemas.microsoft.com/office/drawing/2014/main" id="{CB64C2EB-0E61-4F58-8546-5FDEE4FA68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182" y="2342188"/>
            <a:ext cx="3666543" cy="2667678"/>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0869C34B-228A-4FB5-B6BE-6670F2D49E8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a:off x="4059084" y="2342188"/>
            <a:ext cx="3791358" cy="2689755"/>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0" name="Picture 7" descr="358423753_925aa4f0f1">
            <a:extLst>
              <a:ext uri="{FF2B5EF4-FFF2-40B4-BE49-F238E27FC236}">
                <a16:creationId xmlns:a16="http://schemas.microsoft.com/office/drawing/2014/main" id="{E8266082-541B-4E45-B290-F6363E14E84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132917" y="2387330"/>
            <a:ext cx="3791358" cy="2622536"/>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01E99BEC-054D-40DE-B4E6-EC7C32433C2E}"/>
              </a:ext>
            </a:extLst>
          </p:cNvPr>
          <p:cNvSpPr txBox="1"/>
          <p:nvPr/>
        </p:nvSpPr>
        <p:spPr>
          <a:xfrm>
            <a:off x="492596" y="5204067"/>
            <a:ext cx="3172548" cy="1015663"/>
          </a:xfrm>
          <a:prstGeom prst="rect">
            <a:avLst/>
          </a:prstGeom>
          <a:noFill/>
        </p:spPr>
        <p:txBody>
          <a:bodyPr wrap="square" rtlCol="0">
            <a:spAutoFit/>
          </a:bodyPr>
          <a:lstStyle/>
          <a:p>
            <a:pPr algn="ctr"/>
            <a:r>
              <a:rPr lang="en-US" altLang="en-US" sz="2000" b="1" i="1" dirty="0">
                <a:solidFill>
                  <a:schemeClr val="accent6">
                    <a:lumMod val="75000"/>
                  </a:schemeClr>
                </a:solidFill>
                <a:latin typeface="Calibri" panose="020F0502020204030204" pitchFamily="34" charset="0"/>
                <a:cs typeface="Calibri" panose="020F0502020204030204" pitchFamily="34" charset="0"/>
              </a:rPr>
              <a:t>For millennia women have labored and delivered and breastfed babies …</a:t>
            </a:r>
            <a:endParaRPr lang="en-US" sz="2000" dirty="0">
              <a:solidFill>
                <a:schemeClr val="accent6">
                  <a:lumMod val="75000"/>
                </a:schemeClr>
              </a:solidFill>
            </a:endParaRPr>
          </a:p>
        </p:txBody>
      </p:sp>
      <p:sp>
        <p:nvSpPr>
          <p:cNvPr id="14" name="TextBox 13">
            <a:extLst>
              <a:ext uri="{FF2B5EF4-FFF2-40B4-BE49-F238E27FC236}">
                <a16:creationId xmlns:a16="http://schemas.microsoft.com/office/drawing/2014/main" id="{8DEF7258-8A06-492B-A445-BB686F11A1AE}"/>
              </a:ext>
            </a:extLst>
          </p:cNvPr>
          <p:cNvSpPr txBox="1"/>
          <p:nvPr/>
        </p:nvSpPr>
        <p:spPr>
          <a:xfrm>
            <a:off x="4416172" y="5161490"/>
            <a:ext cx="3380196" cy="1015663"/>
          </a:xfrm>
          <a:prstGeom prst="rect">
            <a:avLst/>
          </a:prstGeom>
          <a:noFill/>
        </p:spPr>
        <p:txBody>
          <a:bodyPr wrap="square" rtlCol="0">
            <a:spAutoFit/>
          </a:bodyPr>
          <a:lstStyle/>
          <a:p>
            <a:pPr algn="ctr"/>
            <a:r>
              <a:rPr lang="en-US" altLang="en-US" sz="2000" b="1" i="1" dirty="0">
                <a:solidFill>
                  <a:schemeClr val="accent6">
                    <a:lumMod val="75000"/>
                  </a:schemeClr>
                </a:solidFill>
                <a:latin typeface="Calibri" panose="020F0502020204030204" pitchFamily="34" charset="0"/>
                <a:cs typeface="Calibri" panose="020F0502020204030204" pitchFamily="34" charset="0"/>
              </a:rPr>
              <a:t>For 60+ years women have had more complex pregnancies and deliveries …</a:t>
            </a:r>
            <a:endParaRPr lang="en-US" sz="2000" dirty="0">
              <a:solidFill>
                <a:schemeClr val="accent6">
                  <a:lumMod val="75000"/>
                </a:schemeClr>
              </a:solidFill>
            </a:endParaRPr>
          </a:p>
        </p:txBody>
      </p:sp>
      <p:sp>
        <p:nvSpPr>
          <p:cNvPr id="15" name="TextBox 14">
            <a:extLst>
              <a:ext uri="{FF2B5EF4-FFF2-40B4-BE49-F238E27FC236}">
                <a16:creationId xmlns:a16="http://schemas.microsoft.com/office/drawing/2014/main" id="{A3F5E755-D639-4F3C-A1E5-A8485BBA142D}"/>
              </a:ext>
            </a:extLst>
          </p:cNvPr>
          <p:cNvSpPr txBox="1"/>
          <p:nvPr/>
        </p:nvSpPr>
        <p:spPr>
          <a:xfrm>
            <a:off x="8571271" y="5137428"/>
            <a:ext cx="2914650" cy="1015663"/>
          </a:xfrm>
          <a:prstGeom prst="rect">
            <a:avLst/>
          </a:prstGeom>
          <a:noFill/>
        </p:spPr>
        <p:txBody>
          <a:bodyPr wrap="square" rtlCol="0">
            <a:spAutoFit/>
          </a:bodyPr>
          <a:lstStyle/>
          <a:p>
            <a:pPr algn="ctr"/>
            <a:r>
              <a:rPr lang="en-US" altLang="en-US" sz="2000" b="1" i="1" dirty="0">
                <a:solidFill>
                  <a:schemeClr val="accent6">
                    <a:lumMod val="75000"/>
                  </a:schemeClr>
                </a:solidFill>
                <a:latin typeface="Calibri" panose="020F0502020204030204" pitchFamily="34" charset="0"/>
                <a:cs typeface="Calibri" panose="020F0502020204030204" pitchFamily="34" charset="0"/>
              </a:rPr>
              <a:t>For 60+ years babies have been born smaller and younger and survived …</a:t>
            </a:r>
            <a:endParaRPr lang="en-US" sz="2000" dirty="0">
              <a:solidFill>
                <a:schemeClr val="accent6">
                  <a:lumMod val="75000"/>
                </a:schemeClr>
              </a:solidFill>
            </a:endParaRPr>
          </a:p>
        </p:txBody>
      </p:sp>
      <p:sp>
        <p:nvSpPr>
          <p:cNvPr id="2" name="TextBox 1">
            <a:extLst>
              <a:ext uri="{FF2B5EF4-FFF2-40B4-BE49-F238E27FC236}">
                <a16:creationId xmlns:a16="http://schemas.microsoft.com/office/drawing/2014/main" id="{F82CA277-3A95-4069-BBE1-0EA23B13F622}"/>
              </a:ext>
            </a:extLst>
          </p:cNvPr>
          <p:cNvSpPr txBox="1"/>
          <p:nvPr/>
        </p:nvSpPr>
        <p:spPr>
          <a:xfrm>
            <a:off x="5578704" y="1332030"/>
            <a:ext cx="5100307" cy="523220"/>
          </a:xfrm>
          <a:prstGeom prst="rect">
            <a:avLst/>
          </a:prstGeom>
          <a:noFill/>
        </p:spPr>
        <p:txBody>
          <a:bodyPr wrap="none" rtlCol="0">
            <a:spAutoFit/>
          </a:bodyPr>
          <a:lstStyle/>
          <a:p>
            <a:r>
              <a:rPr lang="en-US" sz="2800" dirty="0"/>
              <a:t>“</a:t>
            </a:r>
            <a:r>
              <a:rPr lang="en-US" sz="2800" b="1" dirty="0"/>
              <a:t>Evolutionary Biology Disrupted”</a:t>
            </a:r>
          </a:p>
        </p:txBody>
      </p:sp>
      <p:sp>
        <p:nvSpPr>
          <p:cNvPr id="16" name="Arrow: Down 15">
            <a:extLst>
              <a:ext uri="{FF2B5EF4-FFF2-40B4-BE49-F238E27FC236}">
                <a16:creationId xmlns:a16="http://schemas.microsoft.com/office/drawing/2014/main" id="{38E8D989-8342-4195-A337-8DC6F6CEEE41}"/>
              </a:ext>
            </a:extLst>
          </p:cNvPr>
          <p:cNvSpPr/>
          <p:nvPr/>
        </p:nvSpPr>
        <p:spPr>
          <a:xfrm rot="19867786">
            <a:off x="9103313" y="1859681"/>
            <a:ext cx="484632" cy="523220"/>
          </a:xfrm>
          <a:prstGeom prst="downArrow">
            <a:avLst>
              <a:gd name="adj1" fmla="val 50000"/>
              <a:gd name="adj2" fmla="val 5385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6">
                    <a:lumMod val="75000"/>
                  </a:schemeClr>
                </a:solidFill>
              </a:ln>
            </a:endParaRPr>
          </a:p>
        </p:txBody>
      </p:sp>
      <p:sp>
        <p:nvSpPr>
          <p:cNvPr id="17" name="TextBox 16">
            <a:extLst>
              <a:ext uri="{FF2B5EF4-FFF2-40B4-BE49-F238E27FC236}">
                <a16:creationId xmlns:a16="http://schemas.microsoft.com/office/drawing/2014/main" id="{48C4E041-75EF-4776-A51C-4354B92AD8B1}"/>
              </a:ext>
            </a:extLst>
          </p:cNvPr>
          <p:cNvSpPr txBox="1"/>
          <p:nvPr/>
        </p:nvSpPr>
        <p:spPr>
          <a:xfrm>
            <a:off x="303730" y="1310462"/>
            <a:ext cx="3567387" cy="523220"/>
          </a:xfrm>
          <a:prstGeom prst="rect">
            <a:avLst/>
          </a:prstGeom>
          <a:noFill/>
        </p:spPr>
        <p:txBody>
          <a:bodyPr wrap="none" rtlCol="0">
            <a:spAutoFit/>
          </a:bodyPr>
          <a:lstStyle/>
          <a:p>
            <a:r>
              <a:rPr lang="en-US" sz="2800" dirty="0"/>
              <a:t>“</a:t>
            </a:r>
            <a:r>
              <a:rPr lang="en-US" sz="2800" b="1" dirty="0"/>
              <a:t>Evolutionary Biology”</a:t>
            </a:r>
          </a:p>
        </p:txBody>
      </p:sp>
      <p:sp>
        <p:nvSpPr>
          <p:cNvPr id="19" name="Arrow: Down 18">
            <a:extLst>
              <a:ext uri="{FF2B5EF4-FFF2-40B4-BE49-F238E27FC236}">
                <a16:creationId xmlns:a16="http://schemas.microsoft.com/office/drawing/2014/main" id="{8C1D3FE1-05E9-47DB-AA9E-2B3E1850BB65}"/>
              </a:ext>
            </a:extLst>
          </p:cNvPr>
          <p:cNvSpPr/>
          <p:nvPr/>
        </p:nvSpPr>
        <p:spPr>
          <a:xfrm rot="1630975">
            <a:off x="6722149" y="1799578"/>
            <a:ext cx="484632" cy="523220"/>
          </a:xfrm>
          <a:prstGeom prst="downArrow">
            <a:avLst>
              <a:gd name="adj1" fmla="val 50000"/>
              <a:gd name="adj2" fmla="val 5385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6">
                    <a:lumMod val="75000"/>
                  </a:schemeClr>
                </a:solidFill>
              </a:ln>
            </a:endParaRPr>
          </a:p>
        </p:txBody>
      </p:sp>
      <p:sp>
        <p:nvSpPr>
          <p:cNvPr id="20" name="Arrow: Down 19">
            <a:extLst>
              <a:ext uri="{FF2B5EF4-FFF2-40B4-BE49-F238E27FC236}">
                <a16:creationId xmlns:a16="http://schemas.microsoft.com/office/drawing/2014/main" id="{C3AD3646-9A47-40E1-81E7-2811AEC3D2BA}"/>
              </a:ext>
            </a:extLst>
          </p:cNvPr>
          <p:cNvSpPr/>
          <p:nvPr/>
        </p:nvSpPr>
        <p:spPr>
          <a:xfrm>
            <a:off x="1602791" y="1775198"/>
            <a:ext cx="484632" cy="523220"/>
          </a:xfrm>
          <a:prstGeom prst="downArrow">
            <a:avLst>
              <a:gd name="adj1" fmla="val 50000"/>
              <a:gd name="adj2" fmla="val 5385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6">
                    <a:lumMod val="75000"/>
                  </a:schemeClr>
                </a:solidFill>
              </a:ln>
            </a:endParaRPr>
          </a:p>
        </p:txBody>
      </p:sp>
      <p:sp>
        <p:nvSpPr>
          <p:cNvPr id="4" name="Title 3">
            <a:extLst>
              <a:ext uri="{FF2B5EF4-FFF2-40B4-BE49-F238E27FC236}">
                <a16:creationId xmlns:a16="http://schemas.microsoft.com/office/drawing/2014/main" id="{AD69BDA0-990A-4ABF-96B0-62F0AAE7BFF8}"/>
              </a:ext>
            </a:extLst>
          </p:cNvPr>
          <p:cNvSpPr>
            <a:spLocks noGrp="1"/>
          </p:cNvSpPr>
          <p:nvPr>
            <p:ph type="title"/>
          </p:nvPr>
        </p:nvSpPr>
        <p:spPr/>
        <p:txBody>
          <a:bodyPr/>
          <a:lstStyle/>
          <a:p>
            <a:r>
              <a:rPr lang="en-US" dirty="0"/>
              <a:t>Human Milk: A Source of More Life Than We Can Imagine</a:t>
            </a:r>
          </a:p>
        </p:txBody>
      </p:sp>
      <p:sp>
        <p:nvSpPr>
          <p:cNvPr id="18" name="Slide Number Placeholder 5">
            <a:extLst>
              <a:ext uri="{FF2B5EF4-FFF2-40B4-BE49-F238E27FC236}">
                <a16:creationId xmlns:a16="http://schemas.microsoft.com/office/drawing/2014/main" id="{7C21C31A-40BA-4E36-9155-1E1AA0B67478}"/>
              </a:ext>
            </a:extLst>
          </p:cNvPr>
          <p:cNvSpPr>
            <a:spLocks noGrp="1"/>
          </p:cNvSpPr>
          <p:nvPr>
            <p:ph type="sldNum" sz="quarter" idx="11"/>
          </p:nvPr>
        </p:nvSpPr>
        <p:spPr>
          <a:xfrm>
            <a:off x="11779544" y="6177153"/>
            <a:ext cx="387688" cy="276226"/>
          </a:xfrm>
        </p:spPr>
        <p:txBody>
          <a:bodyPr/>
          <a:lstStyle/>
          <a:p>
            <a:pPr>
              <a:spcAft>
                <a:spcPts val="600"/>
              </a:spcAft>
            </a:pPr>
            <a:fld id="{401CF334-2D5C-4859-84A6-CA7E6E43FAEB}" type="slidenum">
              <a:rPr lang="en-US" smtClean="0"/>
              <a:pPr>
                <a:spcAft>
                  <a:spcPts val="600"/>
                </a:spcAft>
              </a:pPr>
              <a:t>6</a:t>
            </a:fld>
            <a:endParaRPr lang="en-US" dirty="0"/>
          </a:p>
        </p:txBody>
      </p:sp>
    </p:spTree>
    <p:extLst>
      <p:ext uri="{BB962C8B-B14F-4D97-AF65-F5344CB8AC3E}">
        <p14:creationId xmlns:p14="http://schemas.microsoft.com/office/powerpoint/2010/main" val="45206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 grpId="0"/>
      <p:bldP spid="16" grpId="0" animBg="1"/>
      <p:bldP spid="17"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9742B5-37DD-481F-98B6-59E52AB799EF}"/>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01CF334-2D5C-4859-84A6-CA7E6E43FAEB}"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ECF9AEC-FFE9-482D-BF55-86A0CB5DDE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156" y="1356521"/>
            <a:ext cx="6915150" cy="4733185"/>
          </a:xfrm>
          <a:prstGeom prst="rect">
            <a:avLst/>
          </a:prstGeom>
        </p:spPr>
      </p:pic>
      <p:sp>
        <p:nvSpPr>
          <p:cNvPr id="6" name="TextBox 5">
            <a:extLst>
              <a:ext uri="{FF2B5EF4-FFF2-40B4-BE49-F238E27FC236}">
                <a16:creationId xmlns:a16="http://schemas.microsoft.com/office/drawing/2014/main" id="{404B7EFB-27F4-4772-B873-B4DF2EBD2805}"/>
              </a:ext>
            </a:extLst>
          </p:cNvPr>
          <p:cNvSpPr txBox="1"/>
          <p:nvPr/>
        </p:nvSpPr>
        <p:spPr>
          <a:xfrm>
            <a:off x="7963628" y="4866847"/>
            <a:ext cx="3056413" cy="1200329"/>
          </a:xfrm>
          <a:prstGeom prst="rect">
            <a:avLst/>
          </a:prstGeom>
          <a:noFill/>
        </p:spPr>
        <p:txBody>
          <a:bodyPr wrap="none" rtlCol="0">
            <a:spAutoFit/>
          </a:bodyPr>
          <a:lstStyle/>
          <a:p>
            <a:r>
              <a:rPr lang="en-US" sz="2400" b="1" i="1" dirty="0">
                <a:solidFill>
                  <a:schemeClr val="accent6">
                    <a:lumMod val="75000"/>
                  </a:schemeClr>
                </a:solidFill>
                <a:latin typeface="+mj-lt"/>
                <a:cs typeface="Aharoni" panose="02010803020104030203" pitchFamily="2" charset="-79"/>
              </a:rPr>
              <a:t>“</a:t>
            </a:r>
            <a:r>
              <a:rPr lang="en-US" sz="2400" b="1" dirty="0">
                <a:solidFill>
                  <a:schemeClr val="accent6">
                    <a:lumMod val="75000"/>
                  </a:schemeClr>
                </a:solidFill>
                <a:latin typeface="+mj-lt"/>
                <a:cs typeface="Aharoni" panose="02010803020104030203" pitchFamily="2" charset="-79"/>
              </a:rPr>
              <a:t>Bacterial Imprinting”</a:t>
            </a:r>
          </a:p>
          <a:p>
            <a:r>
              <a:rPr lang="en-US" sz="2400" b="1" dirty="0">
                <a:solidFill>
                  <a:schemeClr val="accent6">
                    <a:lumMod val="75000"/>
                  </a:schemeClr>
                </a:solidFill>
                <a:latin typeface="+mj-lt"/>
                <a:cs typeface="Aharoni" panose="02010803020104030203" pitchFamily="2" charset="-79"/>
              </a:rPr>
              <a:t>Maternal Microbiome</a:t>
            </a:r>
            <a:br>
              <a:rPr lang="en-US" sz="2400" b="1" dirty="0">
                <a:solidFill>
                  <a:schemeClr val="accent6">
                    <a:lumMod val="75000"/>
                  </a:schemeClr>
                </a:solidFill>
                <a:latin typeface="+mj-lt"/>
                <a:cs typeface="Aharoni" panose="02010803020104030203" pitchFamily="2" charset="-79"/>
              </a:rPr>
            </a:br>
            <a:r>
              <a:rPr lang="en-US" sz="2400" b="1" dirty="0">
                <a:solidFill>
                  <a:schemeClr val="accent6">
                    <a:lumMod val="75000"/>
                  </a:schemeClr>
                </a:solidFill>
                <a:latin typeface="+mj-lt"/>
                <a:cs typeface="Aharoni" panose="02010803020104030203" pitchFamily="2" charset="-79"/>
              </a:rPr>
              <a:t>Maternal Antibodies</a:t>
            </a:r>
          </a:p>
        </p:txBody>
      </p:sp>
      <p:sp>
        <p:nvSpPr>
          <p:cNvPr id="7" name="TextBox 6">
            <a:extLst>
              <a:ext uri="{FF2B5EF4-FFF2-40B4-BE49-F238E27FC236}">
                <a16:creationId xmlns:a16="http://schemas.microsoft.com/office/drawing/2014/main" id="{C93810D2-681C-4206-8AC7-FC8D4DE0D199}"/>
              </a:ext>
            </a:extLst>
          </p:cNvPr>
          <p:cNvSpPr txBox="1"/>
          <p:nvPr/>
        </p:nvSpPr>
        <p:spPr>
          <a:xfrm>
            <a:off x="161810" y="6254445"/>
            <a:ext cx="11442862" cy="461665"/>
          </a:xfrm>
          <a:prstGeom prst="rect">
            <a:avLst/>
          </a:prstGeom>
          <a:noFill/>
        </p:spPr>
        <p:txBody>
          <a:bodyPr wrap="square" rtlCol="0">
            <a:spAutoFit/>
          </a:bodyPr>
          <a:lstStyle/>
          <a:p>
            <a:r>
              <a:rPr lang="en-US" sz="1200" dirty="0" err="1"/>
              <a:t>Korpela</a:t>
            </a:r>
            <a:r>
              <a:rPr lang="en-US" sz="1200" dirty="0"/>
              <a:t> K, Helve O, Kolho KL, et al. Maternal fecal microbiota transplantation in cesarean-born infants rapidly restores normal gut microbial development: a proof-of-concept study. </a:t>
            </a:r>
            <a:r>
              <a:rPr lang="en-US" sz="1200" i="1" dirty="0"/>
              <a:t>Cell</a:t>
            </a:r>
            <a:r>
              <a:rPr lang="en-US" sz="1200" dirty="0"/>
              <a:t>. 2020;183(2):324-334.e5. doi:10.1016/j.cell.2020.08.047</a:t>
            </a:r>
          </a:p>
        </p:txBody>
      </p:sp>
      <p:pic>
        <p:nvPicPr>
          <p:cNvPr id="8" name="Picture 4" descr="http://www.breastcrawl.org/images/breastcrawl-scientific6.jpg">
            <a:extLst>
              <a:ext uri="{FF2B5EF4-FFF2-40B4-BE49-F238E27FC236}">
                <a16:creationId xmlns:a16="http://schemas.microsoft.com/office/drawing/2014/main" id="{71CB208B-2BAE-4E93-A39D-0CAEE28EB90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7610747" y="1606163"/>
            <a:ext cx="3345587" cy="2846303"/>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B6CDF76-2283-473D-9FEB-37D8055E6BE6}"/>
              </a:ext>
            </a:extLst>
          </p:cNvPr>
          <p:cNvSpPr>
            <a:spLocks noGrp="1"/>
          </p:cNvSpPr>
          <p:nvPr>
            <p:ph type="title"/>
          </p:nvPr>
        </p:nvSpPr>
        <p:spPr/>
        <p:txBody>
          <a:bodyPr/>
          <a:lstStyle/>
          <a:p>
            <a:r>
              <a:rPr lang="en-US" dirty="0"/>
              <a:t>Human Milk: A Source of More Life Than We Can Imagine</a:t>
            </a:r>
          </a:p>
        </p:txBody>
      </p:sp>
    </p:spTree>
    <p:extLst>
      <p:ext uri="{BB962C8B-B14F-4D97-AF65-F5344CB8AC3E}">
        <p14:creationId xmlns:p14="http://schemas.microsoft.com/office/powerpoint/2010/main" val="312521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5F176E22-CE12-45CB-9B8E-524AEF56C42C}"/>
              </a:ext>
            </a:extLst>
          </p:cNvPr>
          <p:cNvSpPr txBox="1">
            <a:spLocks/>
          </p:cNvSpPr>
          <p:nvPr/>
        </p:nvSpPr>
        <p:spPr bwMode="auto">
          <a:xfrm>
            <a:off x="423259" y="6180989"/>
            <a:ext cx="11359961" cy="48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indent="-285750" eaLnBrk="0" hangingPunct="0">
              <a:spcBef>
                <a:spcPct val="20000"/>
              </a:spcBef>
              <a:buChar char="–"/>
              <a:defRPr sz="2800">
                <a:solidFill>
                  <a:schemeClr val="tx1"/>
                </a:solidFill>
                <a:latin typeface="Arial" charset="0"/>
              </a:defRPr>
            </a:lvl2pPr>
            <a:lvl3pPr indent="-228600" eaLnBrk="0" hangingPunct="0">
              <a:spcBef>
                <a:spcPct val="20000"/>
              </a:spcBef>
              <a:buChar char="•"/>
              <a:defRPr sz="2400">
                <a:solidFill>
                  <a:schemeClr val="tx1"/>
                </a:solidFill>
                <a:latin typeface="Arial" charset="0"/>
              </a:defRPr>
            </a:lvl3pPr>
            <a:lvl4pPr indent="-228600" eaLnBrk="0" hangingPunct="0">
              <a:spcBef>
                <a:spcPct val="20000"/>
              </a:spcBef>
              <a:buChar char="–"/>
              <a:defRPr sz="2000">
                <a:solidFill>
                  <a:schemeClr val="tx1"/>
                </a:solidFill>
                <a:latin typeface="Arial" charset="0"/>
              </a:defRPr>
            </a:lvl4pPr>
            <a:lvl5pPr indent="-228600" eaLnBrk="0" hangingPunct="0">
              <a:spcBef>
                <a:spcPct val="20000"/>
              </a:spcBef>
              <a:buChar char="»"/>
              <a:defRPr sz="2000">
                <a:solidFill>
                  <a:schemeClr val="tx1"/>
                </a:solidFill>
                <a:latin typeface="Arial" charset="0"/>
              </a:defRPr>
            </a:lvl5pPr>
            <a:lvl6pPr indent="-228600" eaLnBrk="0" fontAlgn="base" hangingPunct="0">
              <a:spcBef>
                <a:spcPct val="20000"/>
              </a:spcBef>
              <a:spcAft>
                <a:spcPct val="0"/>
              </a:spcAft>
              <a:buChar char="»"/>
              <a:defRPr sz="2000">
                <a:solidFill>
                  <a:schemeClr val="tx1"/>
                </a:solidFill>
                <a:latin typeface="Arial" charset="0"/>
              </a:defRPr>
            </a:lvl6pPr>
            <a:lvl7pPr indent="-228600" eaLnBrk="0" fontAlgn="base" hangingPunct="0">
              <a:spcBef>
                <a:spcPct val="20000"/>
              </a:spcBef>
              <a:spcAft>
                <a:spcPct val="0"/>
              </a:spcAft>
              <a:buChar char="»"/>
              <a:defRPr sz="2000">
                <a:solidFill>
                  <a:schemeClr val="tx1"/>
                </a:solidFill>
                <a:latin typeface="Arial" charset="0"/>
              </a:defRPr>
            </a:lvl7pPr>
            <a:lvl8pPr indent="-228600" eaLnBrk="0" fontAlgn="base" hangingPunct="0">
              <a:spcBef>
                <a:spcPct val="20000"/>
              </a:spcBef>
              <a:spcAft>
                <a:spcPct val="0"/>
              </a:spcAft>
              <a:buChar char="»"/>
              <a:defRPr sz="2000">
                <a:solidFill>
                  <a:schemeClr val="tx1"/>
                </a:solidFill>
                <a:latin typeface="Arial" charset="0"/>
              </a:defRPr>
            </a:lvl8pPr>
            <a:lvl9pPr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a:latin typeface="+mn-lt"/>
              </a:rPr>
              <a:t>Cacho NT, Lawrence RM. Innate immunity and breast milk. </a:t>
            </a:r>
            <a:r>
              <a:rPr lang="en-US" sz="1200" i="1" dirty="0">
                <a:latin typeface="+mn-lt"/>
              </a:rPr>
              <a:t>Front Immunol</a:t>
            </a:r>
            <a:r>
              <a:rPr lang="en-US" sz="1200" dirty="0">
                <a:latin typeface="+mn-lt"/>
              </a:rPr>
              <a:t>. 2017;8:584. doi:10.3389/fimmu.2017.00584</a:t>
            </a:r>
            <a:br>
              <a:rPr lang="en-US" sz="1200" dirty="0">
                <a:latin typeface="+mn-lt"/>
              </a:rPr>
            </a:br>
            <a:r>
              <a:rPr lang="en-US" altLang="en-US" sz="1200" dirty="0">
                <a:latin typeface="+mn-lt"/>
              </a:rPr>
              <a:t>Jakaitis BM, Denning PW. Human breast milk and the gastrointestinal innate immune system. </a:t>
            </a:r>
            <a:r>
              <a:rPr lang="en-US" altLang="en-US" sz="1200" i="1" dirty="0">
                <a:latin typeface="+mn-lt"/>
              </a:rPr>
              <a:t>Clin Perinatol. </a:t>
            </a:r>
            <a:r>
              <a:rPr lang="en-US" altLang="en-US" sz="1200" dirty="0">
                <a:latin typeface="+mn-lt"/>
              </a:rPr>
              <a:t>2014;41(2):423-435. doi:10.1016/j.clp.2014.02.011</a:t>
            </a:r>
          </a:p>
        </p:txBody>
      </p:sp>
      <p:sp>
        <p:nvSpPr>
          <p:cNvPr id="12" name="Content Placeholder 2">
            <a:extLst>
              <a:ext uri="{FF2B5EF4-FFF2-40B4-BE49-F238E27FC236}">
                <a16:creationId xmlns:a16="http://schemas.microsoft.com/office/drawing/2014/main" id="{2B113A2B-A38F-478D-8F34-45C1C71AD6F9}"/>
              </a:ext>
            </a:extLst>
          </p:cNvPr>
          <p:cNvSpPr txBox="1">
            <a:spLocks/>
          </p:cNvSpPr>
          <p:nvPr/>
        </p:nvSpPr>
        <p:spPr>
          <a:xfrm>
            <a:off x="5803343" y="2142569"/>
            <a:ext cx="6699024" cy="3799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endParaRPr lang="en-US" sz="2600" dirty="0">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A25D9C4D-9F61-407F-9120-593FE1D3E148}"/>
              </a:ext>
            </a:extLst>
          </p:cNvPr>
          <p:cNvSpPr>
            <a:spLocks noGrp="1"/>
          </p:cNvSpPr>
          <p:nvPr>
            <p:ph sz="half" idx="1"/>
          </p:nvPr>
        </p:nvSpPr>
        <p:spPr>
          <a:xfrm>
            <a:off x="128567" y="1519521"/>
            <a:ext cx="5384800" cy="4341875"/>
          </a:xfrm>
        </p:spPr>
        <p:txBody>
          <a:bodyPr>
            <a:normAutofit/>
          </a:bodyPr>
          <a:lstStyle/>
          <a:p>
            <a:pPr>
              <a:buClr>
                <a:schemeClr val="accent6">
                  <a:lumMod val="75000"/>
                </a:schemeClr>
              </a:buClr>
            </a:pPr>
            <a:r>
              <a:rPr lang="en-US" sz="2800" b="1" dirty="0"/>
              <a:t>Innate Immunity</a:t>
            </a:r>
          </a:p>
          <a:p>
            <a:pPr lvl="1">
              <a:buClr>
                <a:schemeClr val="accent6">
                  <a:lumMod val="75000"/>
                </a:schemeClr>
              </a:buClr>
            </a:pPr>
            <a:r>
              <a:rPr lang="en-US" sz="2200" dirty="0">
                <a:latin typeface="Calibri" panose="020F0502020204030204" pitchFamily="34" charset="0"/>
                <a:cs typeface="Calibri" panose="020F0502020204030204" pitchFamily="34" charset="0"/>
              </a:rPr>
              <a:t>Provides immediate protection</a:t>
            </a:r>
          </a:p>
          <a:p>
            <a:pPr lvl="1">
              <a:buClr>
                <a:schemeClr val="accent6">
                  <a:lumMod val="75000"/>
                </a:schemeClr>
              </a:buClr>
            </a:pPr>
            <a:r>
              <a:rPr lang="en-US" sz="2200" dirty="0">
                <a:latin typeface="Calibri" panose="020F0502020204030204" pitchFamily="34" charset="0"/>
                <a:cs typeface="Calibri" panose="020F0502020204030204" pitchFamily="34" charset="0"/>
              </a:rPr>
              <a:t>Functions at a local/cellular level</a:t>
            </a:r>
          </a:p>
          <a:p>
            <a:pPr lvl="1">
              <a:buClr>
                <a:schemeClr val="accent6">
                  <a:lumMod val="75000"/>
                </a:schemeClr>
              </a:buClr>
            </a:pPr>
            <a:r>
              <a:rPr lang="en-US" sz="2200" dirty="0">
                <a:latin typeface="Calibri" panose="020F0502020204030204" pitchFamily="34" charset="0"/>
                <a:cs typeface="Calibri" panose="020F0502020204030204" pitchFamily="34" charset="0"/>
              </a:rPr>
              <a:t>Acts with non-specific responses</a:t>
            </a:r>
          </a:p>
          <a:p>
            <a:pPr lvl="1">
              <a:buClr>
                <a:schemeClr val="accent6">
                  <a:lumMod val="75000"/>
                </a:schemeClr>
              </a:buClr>
            </a:pPr>
            <a:r>
              <a:rPr lang="en-US" sz="2200" b="1" i="1" dirty="0">
                <a:solidFill>
                  <a:srgbClr val="FF6600"/>
                </a:solidFill>
                <a:latin typeface="Calibri" panose="020F0502020204030204" pitchFamily="34" charset="0"/>
                <a:cs typeface="Calibri" panose="020F0502020204030204" pitchFamily="34" charset="0"/>
              </a:rPr>
              <a:t>“PRO-INFLAMMATORY”</a:t>
            </a:r>
            <a:r>
              <a:rPr lang="en-US" sz="2200" b="1" i="1" dirty="0">
                <a:solidFill>
                  <a:srgbClr val="FF0000"/>
                </a:solidFill>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mechanisms</a:t>
            </a:r>
          </a:p>
          <a:p>
            <a:pPr lvl="2">
              <a:buClr>
                <a:schemeClr val="accent6">
                  <a:lumMod val="75000"/>
                </a:schemeClr>
              </a:buClr>
            </a:pPr>
            <a:r>
              <a:rPr lang="en-US" sz="2000" dirty="0">
                <a:latin typeface="Calibri" panose="020F0502020204030204" pitchFamily="34" charset="0"/>
                <a:cs typeface="Calibri" panose="020F0502020204030204" pitchFamily="34" charset="0"/>
              </a:rPr>
              <a:t>Vasodilatation</a:t>
            </a:r>
          </a:p>
          <a:p>
            <a:pPr lvl="2">
              <a:buClr>
                <a:schemeClr val="accent6">
                  <a:lumMod val="75000"/>
                </a:schemeClr>
              </a:buClr>
            </a:pPr>
            <a:r>
              <a:rPr lang="en-US" sz="2000" dirty="0">
                <a:latin typeface="Calibri" panose="020F0502020204030204" pitchFamily="34" charset="0"/>
                <a:cs typeface="Calibri" panose="020F0502020204030204" pitchFamily="34" charset="0"/>
              </a:rPr>
              <a:t>Cellular activation</a:t>
            </a:r>
          </a:p>
          <a:p>
            <a:pPr lvl="2">
              <a:buClr>
                <a:schemeClr val="accent6">
                  <a:lumMod val="75000"/>
                </a:schemeClr>
              </a:buClr>
            </a:pPr>
            <a:r>
              <a:rPr lang="en-US" sz="2000" dirty="0">
                <a:latin typeface="Calibri" panose="020F0502020204030204" pitchFamily="34" charset="0"/>
                <a:cs typeface="Calibri" panose="020F0502020204030204" pitchFamily="34" charset="0"/>
              </a:rPr>
              <a:t>Microvascular permeability</a:t>
            </a:r>
          </a:p>
          <a:p>
            <a:pPr lvl="2">
              <a:buClr>
                <a:schemeClr val="accent6">
                  <a:lumMod val="75000"/>
                </a:schemeClr>
              </a:buClr>
            </a:pPr>
            <a:r>
              <a:rPr lang="en-US" sz="2000" dirty="0">
                <a:latin typeface="Calibri" panose="020F0502020204030204" pitchFamily="34" charset="0"/>
                <a:cs typeface="Calibri" panose="020F0502020204030204" pitchFamily="34" charset="0"/>
              </a:rPr>
              <a:t>Coagulation</a:t>
            </a:r>
          </a:p>
          <a:p>
            <a:pPr lvl="1">
              <a:buClr>
                <a:schemeClr val="accent6">
                  <a:lumMod val="75000"/>
                </a:schemeClr>
              </a:buClr>
            </a:pPr>
            <a:r>
              <a:rPr lang="en-US" sz="2200" dirty="0">
                <a:latin typeface="Calibri" panose="020F0502020204030204" pitchFamily="34" charset="0"/>
                <a:cs typeface="Calibri" panose="020F0502020204030204" pitchFamily="34" charset="0"/>
              </a:rPr>
              <a:t>More diffuse response Secondary/collateral damage</a:t>
            </a:r>
            <a:endParaRPr lang="en-US" sz="2200" dirty="0"/>
          </a:p>
        </p:txBody>
      </p:sp>
      <p:sp>
        <p:nvSpPr>
          <p:cNvPr id="3" name="Content Placeholder 2">
            <a:extLst>
              <a:ext uri="{FF2B5EF4-FFF2-40B4-BE49-F238E27FC236}">
                <a16:creationId xmlns:a16="http://schemas.microsoft.com/office/drawing/2014/main" id="{0BFF2B75-8EFB-4384-9936-B8764024503F}"/>
              </a:ext>
            </a:extLst>
          </p:cNvPr>
          <p:cNvSpPr>
            <a:spLocks noGrp="1"/>
          </p:cNvSpPr>
          <p:nvPr>
            <p:ph sz="half" idx="2"/>
          </p:nvPr>
        </p:nvSpPr>
        <p:spPr>
          <a:xfrm>
            <a:off x="6807200" y="1519521"/>
            <a:ext cx="5384800" cy="4341875"/>
          </a:xfrm>
        </p:spPr>
        <p:txBody>
          <a:bodyPr>
            <a:normAutofit/>
          </a:bodyPr>
          <a:lstStyle/>
          <a:p>
            <a:pPr>
              <a:buClr>
                <a:schemeClr val="accent6">
                  <a:lumMod val="75000"/>
                </a:schemeClr>
              </a:buClr>
            </a:pPr>
            <a:r>
              <a:rPr lang="en-US" sz="2800" b="1" dirty="0"/>
              <a:t>Adaptive Immunity</a:t>
            </a:r>
          </a:p>
          <a:p>
            <a:pPr lvl="1">
              <a:buClr>
                <a:schemeClr val="accent6">
                  <a:lumMod val="75000"/>
                </a:schemeClr>
              </a:buClr>
            </a:pPr>
            <a:r>
              <a:rPr lang="en-US" sz="2200" dirty="0">
                <a:latin typeface="Calibri" panose="020F0502020204030204" pitchFamily="34" charset="0"/>
                <a:cs typeface="Calibri" panose="020F0502020204030204" pitchFamily="34" charset="0"/>
              </a:rPr>
              <a:t>Later developed immune response</a:t>
            </a:r>
          </a:p>
          <a:p>
            <a:pPr lvl="1">
              <a:buClr>
                <a:schemeClr val="accent6">
                  <a:lumMod val="75000"/>
                </a:schemeClr>
              </a:buClr>
            </a:pPr>
            <a:r>
              <a:rPr lang="en-US" sz="2200" dirty="0">
                <a:latin typeface="Calibri" panose="020F0502020204030204" pitchFamily="34" charset="0"/>
                <a:cs typeface="Calibri" panose="020F0502020204030204" pitchFamily="34" charset="0"/>
              </a:rPr>
              <a:t>Requires exposure to antigens</a:t>
            </a:r>
          </a:p>
          <a:p>
            <a:pPr lvl="1">
              <a:buClr>
                <a:schemeClr val="accent6">
                  <a:lumMod val="75000"/>
                </a:schemeClr>
              </a:buClr>
            </a:pPr>
            <a:r>
              <a:rPr lang="en-US" sz="2200" dirty="0">
                <a:latin typeface="Calibri" panose="020F0502020204030204" pitchFamily="34" charset="0"/>
                <a:cs typeface="Calibri" panose="020F0502020204030204" pitchFamily="34" charset="0"/>
              </a:rPr>
              <a:t>Amplifies with repeated exposure</a:t>
            </a:r>
          </a:p>
          <a:p>
            <a:pPr lvl="1">
              <a:buClr>
                <a:schemeClr val="accent6">
                  <a:lumMod val="75000"/>
                </a:schemeClr>
              </a:buClr>
            </a:pPr>
            <a:r>
              <a:rPr lang="en-US" sz="2200" b="1" i="1" dirty="0">
                <a:solidFill>
                  <a:schemeClr val="accent6">
                    <a:lumMod val="75000"/>
                  </a:schemeClr>
                </a:solidFill>
                <a:latin typeface="Calibri" panose="020F0502020204030204" pitchFamily="34" charset="0"/>
                <a:cs typeface="Calibri" panose="020F0502020204030204" pitchFamily="34" charset="0"/>
              </a:rPr>
              <a:t>“LESS-INLAMMATORY” </a:t>
            </a:r>
            <a:r>
              <a:rPr lang="en-US" sz="2200" dirty="0">
                <a:latin typeface="Calibri" panose="020F0502020204030204" pitchFamily="34" charset="0"/>
                <a:cs typeface="Calibri" panose="020F0502020204030204" pitchFamily="34" charset="0"/>
              </a:rPr>
              <a:t>mechanisms</a:t>
            </a:r>
          </a:p>
          <a:p>
            <a:pPr lvl="2">
              <a:buClr>
                <a:schemeClr val="accent6">
                  <a:lumMod val="75000"/>
                </a:schemeClr>
              </a:buClr>
            </a:pPr>
            <a:r>
              <a:rPr lang="en-US" sz="2000" dirty="0">
                <a:latin typeface="Calibri" panose="020F0502020204030204" pitchFamily="34" charset="0"/>
                <a:cs typeface="Calibri" panose="020F0502020204030204" pitchFamily="34" charset="0"/>
              </a:rPr>
              <a:t>Relies on T &amp; B cells and </a:t>
            </a:r>
            <a:r>
              <a:rPr lang="en-US" sz="2000" i="1" dirty="0">
                <a:latin typeface="Calibri" panose="020F0502020204030204" pitchFamily="34" charset="0"/>
                <a:cs typeface="Calibri" panose="020F0502020204030204" pitchFamily="34" charset="0"/>
              </a:rPr>
              <a:t>“memory”</a:t>
            </a:r>
          </a:p>
          <a:p>
            <a:pPr lvl="2">
              <a:buClr>
                <a:schemeClr val="accent6">
                  <a:lumMod val="75000"/>
                </a:schemeClr>
              </a:buClr>
            </a:pPr>
            <a:r>
              <a:rPr lang="en-US" sz="2000" dirty="0">
                <a:latin typeface="Calibri" panose="020F0502020204030204" pitchFamily="34" charset="0"/>
                <a:cs typeface="Calibri" panose="020F0502020204030204" pitchFamily="34" charset="0"/>
              </a:rPr>
              <a:t>Elaborate cascade of responses</a:t>
            </a:r>
            <a:endParaRPr lang="en-US" sz="2000" b="1" i="1" dirty="0">
              <a:solidFill>
                <a:srgbClr val="FC8610"/>
              </a:solidFill>
              <a:latin typeface="Calibri" panose="020F0502020204030204" pitchFamily="34" charset="0"/>
              <a:cs typeface="Calibri" panose="020F0502020204030204" pitchFamily="34" charset="0"/>
            </a:endParaRPr>
          </a:p>
          <a:p>
            <a:pPr lvl="1">
              <a:buClr>
                <a:schemeClr val="accent6">
                  <a:lumMod val="75000"/>
                </a:schemeClr>
              </a:buClr>
            </a:pPr>
            <a:r>
              <a:rPr lang="en-US" sz="2200" dirty="0">
                <a:latin typeface="Calibri" panose="020F0502020204030204" pitchFamily="34" charset="0"/>
                <a:cs typeface="Calibri" panose="020F0502020204030204" pitchFamily="34" charset="0"/>
              </a:rPr>
              <a:t>Highly specific response </a:t>
            </a:r>
          </a:p>
          <a:p>
            <a:pPr lvl="1">
              <a:buClr>
                <a:schemeClr val="accent6">
                  <a:lumMod val="75000"/>
                </a:schemeClr>
              </a:buClr>
            </a:pPr>
            <a:r>
              <a:rPr lang="en-US" sz="2200" dirty="0">
                <a:latin typeface="Calibri" panose="020F0502020204030204" pitchFamily="34" charset="0"/>
                <a:cs typeface="Calibri" panose="020F0502020204030204" pitchFamily="34" charset="0"/>
              </a:rPr>
              <a:t>More modulated response</a:t>
            </a:r>
          </a:p>
          <a:p>
            <a:pPr lvl="1">
              <a:buClr>
                <a:schemeClr val="accent6">
                  <a:lumMod val="75000"/>
                </a:schemeClr>
              </a:buClr>
            </a:pPr>
            <a:r>
              <a:rPr lang="en-US" sz="2200" dirty="0">
                <a:latin typeface="Calibri" panose="020F0502020204030204" pitchFamily="34" charset="0"/>
                <a:cs typeface="Calibri" panose="020F0502020204030204" pitchFamily="34" charset="0"/>
              </a:rPr>
              <a:t>More localized</a:t>
            </a:r>
          </a:p>
          <a:p>
            <a:pPr lvl="1">
              <a:buClr>
                <a:schemeClr val="accent6">
                  <a:lumMod val="75000"/>
                </a:schemeClr>
              </a:buClr>
            </a:pPr>
            <a:r>
              <a:rPr lang="en-US" sz="2200" dirty="0">
                <a:latin typeface="Calibri" panose="020F0502020204030204" pitchFamily="34" charset="0"/>
                <a:cs typeface="Calibri" panose="020F0502020204030204" pitchFamily="34" charset="0"/>
              </a:rPr>
              <a:t>Less secondary/collateral damage</a:t>
            </a:r>
          </a:p>
          <a:p>
            <a:pPr lvl="1"/>
            <a:endParaRPr lang="en-US" dirty="0"/>
          </a:p>
          <a:p>
            <a:pPr lvl="1"/>
            <a:endParaRPr lang="en-US" dirty="0"/>
          </a:p>
        </p:txBody>
      </p:sp>
      <p:pic>
        <p:nvPicPr>
          <p:cNvPr id="17" name="Picture 16">
            <a:extLst>
              <a:ext uri="{FF2B5EF4-FFF2-40B4-BE49-F238E27FC236}">
                <a16:creationId xmlns:a16="http://schemas.microsoft.com/office/drawing/2014/main" id="{5D9D3E33-6CC3-479B-8E02-55C40A3669AB}"/>
              </a:ext>
            </a:extLst>
          </p:cNvPr>
          <p:cNvPicPr>
            <a:picLocks noChangeAspect="1"/>
          </p:cNvPicPr>
          <p:nvPr/>
        </p:nvPicPr>
        <p:blipFill rotWithShape="1">
          <a:blip r:embed="rId2">
            <a:duotone>
              <a:prstClr val="black"/>
              <a:srgbClr val="FF9933">
                <a:tint val="45000"/>
                <a:satMod val="400000"/>
              </a:srgbClr>
            </a:duotone>
          </a:blip>
          <a:srcRect l="38354" t="21385" r="43739" b="26922"/>
          <a:stretch/>
        </p:blipFill>
        <p:spPr>
          <a:xfrm>
            <a:off x="5053757" y="1705768"/>
            <a:ext cx="2306384" cy="3144424"/>
          </a:xfrm>
          <a:prstGeom prst="rect">
            <a:avLst/>
          </a:prstGeom>
        </p:spPr>
      </p:pic>
      <p:sp>
        <p:nvSpPr>
          <p:cNvPr id="4" name="Slide Number Placeholder 3">
            <a:extLst>
              <a:ext uri="{FF2B5EF4-FFF2-40B4-BE49-F238E27FC236}">
                <a16:creationId xmlns:a16="http://schemas.microsoft.com/office/drawing/2014/main" id="{72909317-D209-4C44-A547-34AEA6C0BF2F}"/>
              </a:ext>
            </a:extLst>
          </p:cNvPr>
          <p:cNvSpPr>
            <a:spLocks noGrp="1"/>
          </p:cNvSpPr>
          <p:nvPr>
            <p:ph type="sldNum" sz="quarter" idx="12"/>
          </p:nvPr>
        </p:nvSpPr>
        <p:spPr/>
        <p:txBody>
          <a:bodyPr/>
          <a:lstStyle/>
          <a:p>
            <a:fld id="{401CF334-2D5C-4859-84A6-CA7E6E43FAEB}" type="slidenum">
              <a:rPr lang="en-US" smtClean="0"/>
              <a:t>8</a:t>
            </a:fld>
            <a:endParaRPr lang="en-US" dirty="0"/>
          </a:p>
        </p:txBody>
      </p:sp>
      <p:sp>
        <p:nvSpPr>
          <p:cNvPr id="13" name="Title 3">
            <a:extLst>
              <a:ext uri="{FF2B5EF4-FFF2-40B4-BE49-F238E27FC236}">
                <a16:creationId xmlns:a16="http://schemas.microsoft.com/office/drawing/2014/main" id="{E0C87CC3-9F78-40BC-9F3D-F11B14C9BB14}"/>
              </a:ext>
            </a:extLst>
          </p:cNvPr>
          <p:cNvSpPr txBox="1">
            <a:spLocks/>
          </p:cNvSpPr>
          <p:nvPr/>
        </p:nvSpPr>
        <p:spPr>
          <a:xfrm>
            <a:off x="351785" y="399718"/>
            <a:ext cx="11540860" cy="1066800"/>
          </a:xfrm>
          <a:prstGeom prst="rect">
            <a:avLst/>
          </a:prstGeom>
        </p:spPr>
        <p:txBody>
          <a:bodyPr vert="horz" lIns="0" tIns="91440" rIns="0" bIns="0" anchor="t" anchorCtr="0">
            <a:noAutofit/>
          </a:bodyPr>
          <a:lstStyle>
            <a:lvl1pPr algn="l" rtl="0" eaLnBrk="1" latinLnBrk="0" hangingPunct="1">
              <a:spcBef>
                <a:spcPct val="0"/>
              </a:spcBef>
              <a:buNone/>
              <a:defRPr kumimoji="0" sz="3400" kern="1200">
                <a:solidFill>
                  <a:schemeClr val="tx2"/>
                </a:solidFill>
                <a:latin typeface="+mj-lt"/>
                <a:ea typeface="+mj-ea"/>
                <a:cs typeface="+mj-cs"/>
              </a:defRPr>
            </a:lvl1pPr>
          </a:lstStyle>
          <a:p>
            <a:r>
              <a:rPr lang="en-US" dirty="0"/>
              <a:t>Preterm Birth, the Microbiome, and Origin of Dysbiosis</a:t>
            </a:r>
          </a:p>
        </p:txBody>
      </p:sp>
      <p:pic>
        <p:nvPicPr>
          <p:cNvPr id="1026" name="Picture 2" descr="Other">
            <a:extLst>
              <a:ext uri="{FF2B5EF4-FFF2-40B4-BE49-F238E27FC236}">
                <a16:creationId xmlns:a16="http://schemas.microsoft.com/office/drawing/2014/main" id="{BB4ED4AD-E1DF-4815-B257-BE2851C938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900"/>
          <a:stretch/>
        </p:blipFill>
        <p:spPr bwMode="auto">
          <a:xfrm>
            <a:off x="4480167" y="4530610"/>
            <a:ext cx="2773396" cy="101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gallery.yopriceville.com/var/resizes/Free-Clipart-Pictures/Fall-PNG/Rainbow_Umbrella_PNG_Clipart_Image.png?m=1441282039">
            <a:extLst>
              <a:ext uri="{FF2B5EF4-FFF2-40B4-BE49-F238E27FC236}">
                <a16:creationId xmlns:a16="http://schemas.microsoft.com/office/drawing/2014/main" id="{7E585A74-224A-4B56-9234-BE91A9473B13}"/>
              </a:ext>
            </a:extLst>
          </p:cNvPr>
          <p:cNvPicPr>
            <a:picLocks noChangeAspect="1" noChangeArrowheads="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rot="886918">
            <a:off x="5993707" y="1321036"/>
            <a:ext cx="5883030" cy="45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over">
            <a:extLst>
              <a:ext uri="{FF2B5EF4-FFF2-40B4-BE49-F238E27FC236}">
                <a16:creationId xmlns:a16="http://schemas.microsoft.com/office/drawing/2014/main" id="{0B9D4C94-97F1-473E-B759-D088F94A55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150" y="1380482"/>
            <a:ext cx="4443028" cy="469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676EC167-6CAC-4CAA-843C-4026B5877E71}"/>
              </a:ext>
            </a:extLst>
          </p:cNvPr>
          <p:cNvSpPr txBox="1">
            <a:spLocks/>
          </p:cNvSpPr>
          <p:nvPr/>
        </p:nvSpPr>
        <p:spPr bwMode="auto">
          <a:xfrm>
            <a:off x="321305" y="6074596"/>
            <a:ext cx="11540860" cy="5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dirty="0">
                <a:latin typeface="+mn-lt"/>
              </a:rPr>
              <a:t>Torrazza RM, Neu J. The altered gut microbiome and necrotizing enterolcolitis. </a:t>
            </a:r>
            <a:r>
              <a:rPr lang="en-US" altLang="en-US" sz="1200" i="1" dirty="0">
                <a:latin typeface="+mn-lt"/>
              </a:rPr>
              <a:t>Clin Perinatol. </a:t>
            </a:r>
            <a:r>
              <a:rPr lang="en-US" altLang="en-US" sz="1200" dirty="0">
                <a:latin typeface="+mn-lt"/>
              </a:rPr>
              <a:t>2013;40(1)93-108. doi:10.1016/j.clp.2012.12.009 </a:t>
            </a:r>
            <a:br>
              <a:rPr lang="en-US" altLang="en-US" sz="1200" dirty="0">
                <a:latin typeface="+mn-lt"/>
              </a:rPr>
            </a:br>
            <a:r>
              <a:rPr lang="en-US" altLang="en-US" sz="1200" dirty="0">
                <a:latin typeface="+mn-lt"/>
              </a:rPr>
              <a:t>Underwood MA, Umberger E, Patel R. Safety and efficacy of probiotic administration to preterm infants: ten common questions. </a:t>
            </a:r>
            <a:r>
              <a:rPr lang="en-US" altLang="en-US" sz="1200" i="1" dirty="0">
                <a:latin typeface="+mn-lt"/>
              </a:rPr>
              <a:t>Pediatr Res</a:t>
            </a:r>
            <a:r>
              <a:rPr lang="en-US" altLang="en-US" sz="1200" dirty="0">
                <a:latin typeface="+mn-lt"/>
              </a:rPr>
              <a:t>. 2020;88(Suppl 1):48-55. doi:10.1038/s41390-020-1080-6  </a:t>
            </a:r>
          </a:p>
        </p:txBody>
      </p:sp>
      <p:sp>
        <p:nvSpPr>
          <p:cNvPr id="5" name="TextBox 4">
            <a:extLst>
              <a:ext uri="{FF2B5EF4-FFF2-40B4-BE49-F238E27FC236}">
                <a16:creationId xmlns:a16="http://schemas.microsoft.com/office/drawing/2014/main" id="{C1792C0C-2CB7-4821-B66B-43F73CEF994D}"/>
              </a:ext>
            </a:extLst>
          </p:cNvPr>
          <p:cNvSpPr txBox="1"/>
          <p:nvPr/>
        </p:nvSpPr>
        <p:spPr>
          <a:xfrm>
            <a:off x="6671653" y="4593701"/>
            <a:ext cx="2202399" cy="400110"/>
          </a:xfrm>
          <a:prstGeom prst="rect">
            <a:avLst/>
          </a:prstGeom>
          <a:noFill/>
        </p:spPr>
        <p:txBody>
          <a:bodyPr wrap="none" rtlCol="0">
            <a:spAutoFit/>
          </a:bodyPr>
          <a:lstStyle/>
          <a:p>
            <a:pPr algn="ctr"/>
            <a:r>
              <a:rPr lang="en-US" sz="2000" b="1" dirty="0"/>
              <a:t>Altered Microbiota</a:t>
            </a:r>
          </a:p>
        </p:txBody>
      </p:sp>
      <p:sp>
        <p:nvSpPr>
          <p:cNvPr id="14" name="TextBox 13">
            <a:extLst>
              <a:ext uri="{FF2B5EF4-FFF2-40B4-BE49-F238E27FC236}">
                <a16:creationId xmlns:a16="http://schemas.microsoft.com/office/drawing/2014/main" id="{7041A2DF-5268-4169-85AA-5271B7650CA7}"/>
              </a:ext>
            </a:extLst>
          </p:cNvPr>
          <p:cNvSpPr txBox="1"/>
          <p:nvPr/>
        </p:nvSpPr>
        <p:spPr>
          <a:xfrm>
            <a:off x="9548272" y="4574270"/>
            <a:ext cx="1175323" cy="400110"/>
          </a:xfrm>
          <a:prstGeom prst="rect">
            <a:avLst/>
          </a:prstGeom>
          <a:noFill/>
        </p:spPr>
        <p:txBody>
          <a:bodyPr wrap="none" rtlCol="0">
            <a:spAutoFit/>
          </a:bodyPr>
          <a:lstStyle/>
          <a:p>
            <a:pPr algn="ctr"/>
            <a:r>
              <a:rPr lang="en-US" sz="2000" b="1" dirty="0"/>
              <a:t>Dysbiosis</a:t>
            </a:r>
          </a:p>
        </p:txBody>
      </p:sp>
      <p:sp>
        <p:nvSpPr>
          <p:cNvPr id="15" name="TextBox 14">
            <a:extLst>
              <a:ext uri="{FF2B5EF4-FFF2-40B4-BE49-F238E27FC236}">
                <a16:creationId xmlns:a16="http://schemas.microsoft.com/office/drawing/2014/main" id="{B238572C-CF3B-4044-B08B-258020658608}"/>
              </a:ext>
            </a:extLst>
          </p:cNvPr>
          <p:cNvSpPr txBox="1"/>
          <p:nvPr/>
        </p:nvSpPr>
        <p:spPr>
          <a:xfrm>
            <a:off x="6958624" y="4059267"/>
            <a:ext cx="1628459" cy="400110"/>
          </a:xfrm>
          <a:prstGeom prst="rect">
            <a:avLst/>
          </a:prstGeom>
          <a:noFill/>
        </p:spPr>
        <p:txBody>
          <a:bodyPr wrap="none" rtlCol="0">
            <a:spAutoFit/>
          </a:bodyPr>
          <a:lstStyle/>
          <a:p>
            <a:pPr algn="ctr"/>
            <a:r>
              <a:rPr lang="en-US" sz="2000" b="1" dirty="0"/>
              <a:t>Inflammation</a:t>
            </a:r>
          </a:p>
        </p:txBody>
      </p:sp>
      <p:sp>
        <p:nvSpPr>
          <p:cNvPr id="16" name="TextBox 15">
            <a:extLst>
              <a:ext uri="{FF2B5EF4-FFF2-40B4-BE49-F238E27FC236}">
                <a16:creationId xmlns:a16="http://schemas.microsoft.com/office/drawing/2014/main" id="{97754052-BE21-410A-BB07-A1CF0B26FEB8}"/>
              </a:ext>
            </a:extLst>
          </p:cNvPr>
          <p:cNvSpPr txBox="1"/>
          <p:nvPr/>
        </p:nvSpPr>
        <p:spPr>
          <a:xfrm>
            <a:off x="9305643" y="4059267"/>
            <a:ext cx="1660583" cy="400110"/>
          </a:xfrm>
          <a:prstGeom prst="rect">
            <a:avLst/>
          </a:prstGeom>
          <a:noFill/>
        </p:spPr>
        <p:txBody>
          <a:bodyPr wrap="none" rtlCol="0">
            <a:spAutoFit/>
          </a:bodyPr>
          <a:lstStyle/>
          <a:p>
            <a:pPr algn="ctr"/>
            <a:r>
              <a:rPr lang="en-US" sz="2000" b="1" dirty="0"/>
              <a:t>Dysregulation</a:t>
            </a:r>
          </a:p>
        </p:txBody>
      </p:sp>
      <p:sp>
        <p:nvSpPr>
          <p:cNvPr id="3" name="Slide Number Placeholder 2">
            <a:extLst>
              <a:ext uri="{FF2B5EF4-FFF2-40B4-BE49-F238E27FC236}">
                <a16:creationId xmlns:a16="http://schemas.microsoft.com/office/drawing/2014/main" id="{2AE03447-3AEF-4B91-9898-1DB136ECABC2}"/>
              </a:ext>
            </a:extLst>
          </p:cNvPr>
          <p:cNvSpPr>
            <a:spLocks noGrp="1"/>
          </p:cNvSpPr>
          <p:nvPr>
            <p:ph type="sldNum" sz="quarter" idx="12"/>
          </p:nvPr>
        </p:nvSpPr>
        <p:spPr/>
        <p:txBody>
          <a:bodyPr/>
          <a:lstStyle/>
          <a:p>
            <a:fld id="{401CF334-2D5C-4859-84A6-CA7E6E43FAEB}" type="slidenum">
              <a:rPr lang="en-US" smtClean="0"/>
              <a:t>9</a:t>
            </a:fld>
            <a:endParaRPr lang="en-US" dirty="0"/>
          </a:p>
        </p:txBody>
      </p:sp>
      <p:sp>
        <p:nvSpPr>
          <p:cNvPr id="18" name="TextBox 17">
            <a:extLst>
              <a:ext uri="{FF2B5EF4-FFF2-40B4-BE49-F238E27FC236}">
                <a16:creationId xmlns:a16="http://schemas.microsoft.com/office/drawing/2014/main" id="{EB4F7310-5848-9C4C-AE39-BD066C28AE01}"/>
              </a:ext>
            </a:extLst>
          </p:cNvPr>
          <p:cNvSpPr txBox="1"/>
          <p:nvPr/>
        </p:nvSpPr>
        <p:spPr>
          <a:xfrm>
            <a:off x="7848185" y="2774823"/>
            <a:ext cx="2607445" cy="769441"/>
          </a:xfrm>
          <a:prstGeom prst="rect">
            <a:avLst/>
          </a:prstGeom>
          <a:noFill/>
        </p:spPr>
        <p:txBody>
          <a:bodyPr wrap="none" rtlCol="0">
            <a:spAutoFit/>
          </a:bodyPr>
          <a:lstStyle/>
          <a:p>
            <a:r>
              <a:rPr lang="en-US" sz="4400" b="1" dirty="0">
                <a:solidFill>
                  <a:schemeClr val="bg1"/>
                </a:solidFill>
                <a:effectLst>
                  <a:outerShdw blurRad="38100" dist="38100" dir="2700000" algn="tl">
                    <a:srgbClr val="000000">
                      <a:alpha val="43137"/>
                    </a:srgbClr>
                  </a:outerShdw>
                </a:effectLst>
              </a:rPr>
              <a:t>DYSBIOSIS</a:t>
            </a:r>
          </a:p>
        </p:txBody>
      </p:sp>
      <p:sp>
        <p:nvSpPr>
          <p:cNvPr id="22" name="TextBox 21">
            <a:extLst>
              <a:ext uri="{FF2B5EF4-FFF2-40B4-BE49-F238E27FC236}">
                <a16:creationId xmlns:a16="http://schemas.microsoft.com/office/drawing/2014/main" id="{4F690842-C20C-45A7-909C-66142D05F3FE}"/>
              </a:ext>
            </a:extLst>
          </p:cNvPr>
          <p:cNvSpPr txBox="1"/>
          <p:nvPr/>
        </p:nvSpPr>
        <p:spPr>
          <a:xfrm>
            <a:off x="979009" y="2552945"/>
            <a:ext cx="970650" cy="307777"/>
          </a:xfrm>
          <a:prstGeom prst="rect">
            <a:avLst/>
          </a:prstGeom>
          <a:noFill/>
          <a:ln>
            <a:noFill/>
          </a:ln>
        </p:spPr>
        <p:txBody>
          <a:bodyPr wrap="none" rtlCol="0">
            <a:spAutoFit/>
          </a:bodyPr>
          <a:lstStyle/>
          <a:p>
            <a:r>
              <a:rPr lang="en-US" sz="1400" b="1" dirty="0">
                <a:solidFill>
                  <a:srgbClr val="FF0000"/>
                </a:solidFill>
                <a:cs typeface="Arial" panose="020B0604020202020204" pitchFamily="34" charset="0"/>
              </a:rPr>
              <a:t>Term/Well</a:t>
            </a:r>
          </a:p>
        </p:txBody>
      </p:sp>
      <p:sp>
        <p:nvSpPr>
          <p:cNvPr id="23" name="Rectangle: Rounded Corners 22">
            <a:extLst>
              <a:ext uri="{FF2B5EF4-FFF2-40B4-BE49-F238E27FC236}">
                <a16:creationId xmlns:a16="http://schemas.microsoft.com/office/drawing/2014/main" id="{C7CB6808-0C43-4960-8200-A1930461C192}"/>
              </a:ext>
            </a:extLst>
          </p:cNvPr>
          <p:cNvSpPr/>
          <p:nvPr/>
        </p:nvSpPr>
        <p:spPr>
          <a:xfrm>
            <a:off x="2322833" y="2832441"/>
            <a:ext cx="1210643" cy="45552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9050">
                <a:solidFill>
                  <a:srgbClr val="FF0000"/>
                </a:solidFill>
              </a:ln>
              <a:noFill/>
            </a:endParaRPr>
          </a:p>
        </p:txBody>
      </p:sp>
      <p:sp>
        <p:nvSpPr>
          <p:cNvPr id="24" name="TextBox 23">
            <a:extLst>
              <a:ext uri="{FF2B5EF4-FFF2-40B4-BE49-F238E27FC236}">
                <a16:creationId xmlns:a16="http://schemas.microsoft.com/office/drawing/2014/main" id="{04B1FE9F-EB27-41C7-AC0E-9C583F361152}"/>
              </a:ext>
            </a:extLst>
          </p:cNvPr>
          <p:cNvSpPr txBox="1"/>
          <p:nvPr/>
        </p:nvSpPr>
        <p:spPr>
          <a:xfrm>
            <a:off x="3593986" y="2383820"/>
            <a:ext cx="1160318" cy="307777"/>
          </a:xfrm>
          <a:prstGeom prst="rect">
            <a:avLst/>
          </a:prstGeom>
          <a:noFill/>
          <a:ln>
            <a:noFill/>
          </a:ln>
        </p:spPr>
        <p:txBody>
          <a:bodyPr wrap="none" rtlCol="0">
            <a:spAutoFit/>
          </a:bodyPr>
          <a:lstStyle/>
          <a:p>
            <a:r>
              <a:rPr lang="en-US" sz="1400" b="1" dirty="0">
                <a:solidFill>
                  <a:srgbClr val="FF0000"/>
                </a:solidFill>
                <a:latin typeface="+mj-lt"/>
                <a:cs typeface="Arial" panose="020B0604020202020204" pitchFamily="34" charset="0"/>
              </a:rPr>
              <a:t>Preterm/Sick</a:t>
            </a:r>
          </a:p>
        </p:txBody>
      </p:sp>
      <p:cxnSp>
        <p:nvCxnSpPr>
          <p:cNvPr id="25" name="Straight Connector 24">
            <a:extLst>
              <a:ext uri="{FF2B5EF4-FFF2-40B4-BE49-F238E27FC236}">
                <a16:creationId xmlns:a16="http://schemas.microsoft.com/office/drawing/2014/main" id="{3A33BCC5-2DC3-4120-BE3E-0DF8420D225E}"/>
              </a:ext>
            </a:extLst>
          </p:cNvPr>
          <p:cNvCxnSpPr>
            <a:cxnSpLocks/>
          </p:cNvCxnSpPr>
          <p:nvPr/>
        </p:nvCxnSpPr>
        <p:spPr>
          <a:xfrm flipH="1">
            <a:off x="3420782" y="2583577"/>
            <a:ext cx="310320" cy="275086"/>
          </a:xfrm>
          <a:prstGeom prst="line">
            <a:avLst/>
          </a:prstGeom>
          <a:ln w="222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506B979-2FC2-403B-9238-2C82DD58C96B}"/>
              </a:ext>
            </a:extLst>
          </p:cNvPr>
          <p:cNvSpPr/>
          <p:nvPr/>
        </p:nvSpPr>
        <p:spPr>
          <a:xfrm>
            <a:off x="3223961" y="2516934"/>
            <a:ext cx="346408" cy="103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a:t>
            </a:r>
          </a:p>
        </p:txBody>
      </p:sp>
      <p:sp>
        <p:nvSpPr>
          <p:cNvPr id="6" name="Title 5">
            <a:extLst>
              <a:ext uri="{FF2B5EF4-FFF2-40B4-BE49-F238E27FC236}">
                <a16:creationId xmlns:a16="http://schemas.microsoft.com/office/drawing/2014/main" id="{0924FE37-F402-4D34-A683-968E4CB878EC}"/>
              </a:ext>
            </a:extLst>
          </p:cNvPr>
          <p:cNvSpPr>
            <a:spLocks noGrp="1"/>
          </p:cNvSpPr>
          <p:nvPr>
            <p:ph type="title"/>
          </p:nvPr>
        </p:nvSpPr>
        <p:spPr/>
        <p:txBody>
          <a:bodyPr/>
          <a:lstStyle/>
          <a:p>
            <a:r>
              <a:rPr lang="en-US" dirty="0"/>
              <a:t>Human Milk: A Source of More Life Than We Can Imagine</a:t>
            </a:r>
          </a:p>
        </p:txBody>
      </p:sp>
    </p:spTree>
    <p:extLst>
      <p:ext uri="{BB962C8B-B14F-4D97-AF65-F5344CB8AC3E}">
        <p14:creationId xmlns:p14="http://schemas.microsoft.com/office/powerpoint/2010/main" val="63181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Custom 2">
      <a:dk1>
        <a:sysClr val="windowText" lastClr="000000"/>
      </a:dk1>
      <a:lt1>
        <a:sysClr val="window" lastClr="FFFFFF"/>
      </a:lt1>
      <a:dk2>
        <a:srgbClr val="491347"/>
      </a:dk2>
      <a:lt2>
        <a:srgbClr val="EAE5EB"/>
      </a:lt2>
      <a:accent1>
        <a:srgbClr val="92278F"/>
      </a:accent1>
      <a:accent2>
        <a:srgbClr val="783CBE"/>
      </a:accent2>
      <a:accent3>
        <a:srgbClr val="482CBC"/>
      </a:accent3>
      <a:accent4>
        <a:srgbClr val="9E7CB8"/>
      </a:accent4>
      <a:accent5>
        <a:srgbClr val="92278F"/>
      </a:accent5>
      <a:accent6>
        <a:srgbClr val="45A5ED"/>
      </a:accent6>
      <a:hlink>
        <a:srgbClr val="0066FF"/>
      </a:hlink>
      <a:folHlink>
        <a:srgbClr val="66669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1_Training presentation">
  <a:themeElements>
    <a:clrScheme name="Custom 2">
      <a:dk1>
        <a:sysClr val="windowText" lastClr="000000"/>
      </a:dk1>
      <a:lt1>
        <a:sysClr val="window" lastClr="FFFFFF"/>
      </a:lt1>
      <a:dk2>
        <a:srgbClr val="491347"/>
      </a:dk2>
      <a:lt2>
        <a:srgbClr val="EAE5EB"/>
      </a:lt2>
      <a:accent1>
        <a:srgbClr val="92278F"/>
      </a:accent1>
      <a:accent2>
        <a:srgbClr val="783CBE"/>
      </a:accent2>
      <a:accent3>
        <a:srgbClr val="482CBC"/>
      </a:accent3>
      <a:accent4>
        <a:srgbClr val="9E7CB8"/>
      </a:accent4>
      <a:accent5>
        <a:srgbClr val="92278F"/>
      </a:accent5>
      <a:accent6>
        <a:srgbClr val="45A5ED"/>
      </a:accent6>
      <a:hlink>
        <a:srgbClr val="0066FF"/>
      </a:hlink>
      <a:folHlink>
        <a:srgbClr val="66669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07D020ED8DE446993EEE93DC9052FF" ma:contentTypeVersion="4" ma:contentTypeDescription="Create a new document." ma:contentTypeScope="" ma:versionID="8b6270438bf516358f91e4f9cacadcb2">
  <xsd:schema xmlns:xsd="http://www.w3.org/2001/XMLSchema" xmlns:xs="http://www.w3.org/2001/XMLSchema" xmlns:p="http://schemas.microsoft.com/office/2006/metadata/properties" xmlns:ns3="9729fa50-1c37-431e-82c4-62a19f8f8da2" targetNamespace="http://schemas.microsoft.com/office/2006/metadata/properties" ma:root="true" ma:fieldsID="2ab6d13cbc0d2ebb533de43c7d127f3b" ns3:_="">
    <xsd:import namespace="9729fa50-1c37-431e-82c4-62a19f8f8da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9fa50-1c37-431e-82c4-62a19f8f8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9A8C39-AF25-49A4-BE02-779F1F638EA1}">
  <ds:schemaRefs>
    <ds:schemaRef ds:uri="http://schemas.microsoft.com/office/infopath/2007/PartnerControls"/>
    <ds:schemaRef ds:uri="http://www.w3.org/XML/1998/namespace"/>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9729fa50-1c37-431e-82c4-62a19f8f8da2"/>
    <ds:schemaRef ds:uri="http://schemas.microsoft.com/office/2006/metadata/properties"/>
  </ds:schemaRefs>
</ds:datastoreItem>
</file>

<file path=customXml/itemProps2.xml><?xml version="1.0" encoding="utf-8"?>
<ds:datastoreItem xmlns:ds="http://schemas.openxmlformats.org/officeDocument/2006/customXml" ds:itemID="{42A38F8E-D2BD-421B-A37B-6244098661FC}">
  <ds:schemaRefs>
    <ds:schemaRef ds:uri="http://schemas.microsoft.com/sharepoint/v3/contenttype/forms"/>
  </ds:schemaRefs>
</ds:datastoreItem>
</file>

<file path=customXml/itemProps3.xml><?xml version="1.0" encoding="utf-8"?>
<ds:datastoreItem xmlns:ds="http://schemas.openxmlformats.org/officeDocument/2006/customXml" ds:itemID="{DC52FECC-5F35-467B-A1E6-4DF1FF382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29fa50-1c37-431e-82c4-62a19f8f8d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17268</TotalTime>
  <Words>4075</Words>
  <Application>Microsoft Office PowerPoint</Application>
  <PresentationFormat>Widescreen</PresentationFormat>
  <Paragraphs>525</Paragraphs>
  <Slides>36</Slides>
  <Notes>16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6" baseType="lpstr">
      <vt:lpstr>Arial</vt:lpstr>
      <vt:lpstr>Cabin</vt:lpstr>
      <vt:lpstr>Calibri</vt:lpstr>
      <vt:lpstr>Tahoma</vt:lpstr>
      <vt:lpstr>Times New Roman</vt:lpstr>
      <vt:lpstr>Wingdings</vt:lpstr>
      <vt:lpstr>Wingdings 2</vt:lpstr>
      <vt:lpstr>Training presentation</vt:lpstr>
      <vt:lpstr>1_Training presentation</vt:lpstr>
      <vt:lpstr>Microsoft Excel Chart</vt:lpstr>
      <vt:lpstr> Human Milk:  “A Source of More Life Than We Imagine”</vt:lpstr>
      <vt:lpstr>Disclosures</vt:lpstr>
      <vt:lpstr>Objectives</vt:lpstr>
      <vt:lpstr>Human Milk: A Source of More Life Than We Can Imagine</vt:lpstr>
      <vt:lpstr>Human Milk: A Source of More Life Than We Can Imagine</vt:lpstr>
      <vt:lpstr>Human Milk: A Source of More Life Than We Can Imagine</vt:lpstr>
      <vt:lpstr>Human Milk: A Source of More Life Than We Can Imagine</vt:lpstr>
      <vt:lpstr>PowerPoint Presentation</vt:lpstr>
      <vt:lpstr>Human Milk: A Source of More Life Than We Can Imagine</vt:lpstr>
      <vt:lpstr>Human Milk: A Source of More Life Than We Can Imagine</vt:lpstr>
      <vt:lpstr>Human Milk: A Source of More Life Than We Can Imagine</vt:lpstr>
      <vt:lpstr>Human Milk: A Source of More Life Than We Can Imagine</vt:lpstr>
      <vt:lpstr>Human Milk – Contains Over 100,000 Components</vt:lpstr>
      <vt:lpstr>Human Milk: A Source of More Life Than We Can Imagine</vt:lpstr>
      <vt:lpstr>Human Milk: A Source of More Life Than We Can Imagine</vt:lpstr>
      <vt:lpstr>Human Milk: A Source of More Life Than We Can Imagine </vt:lpstr>
      <vt:lpstr>Human Milk: A Source of More Life Than We Can Imagine</vt:lpstr>
      <vt:lpstr>Human Milk: A Source of More Life Than We Can Imagine</vt:lpstr>
      <vt:lpstr>Human Milk: A Source of More Life Than We Can Imagine</vt:lpstr>
      <vt:lpstr>Human Milk: A Source of More Life Than We Can Imagine</vt:lpstr>
      <vt:lpstr>Human Milk – Contains Over 100,000 Components</vt:lpstr>
      <vt:lpstr>Human Milk: A Source of More Life Than We Can Imagine</vt:lpstr>
      <vt:lpstr>Human Milk: A Source of More Life Than We Can Imagine</vt:lpstr>
      <vt:lpstr>Human Milk: A Source of More Life Than We Can Imagine</vt:lpstr>
      <vt:lpstr>Human Milk: A Source of More Life Than We Can Imagine</vt:lpstr>
      <vt:lpstr>Human Milk: A Source of More Life Than We Can Imagine</vt:lpstr>
      <vt:lpstr>Human Milk: A Source of More Life Than We Can Imagine</vt:lpstr>
      <vt:lpstr>Human Milk: A Source of More Life Than We Can Imagine</vt:lpstr>
      <vt:lpstr>Human Milk: A Source of More Life Than We Can Imagine</vt:lpstr>
      <vt:lpstr>Preserving Bioactivity Naturally Found In Human Milk </vt:lpstr>
      <vt:lpstr>Human Milk: A Source of More Life Than We Can Imagine</vt:lpstr>
      <vt:lpstr>Human Milk: A Source of More Life Than We Can Imagine</vt:lpstr>
      <vt:lpstr>Human Milk: A Source of More Life Than We Can Imagine</vt:lpstr>
      <vt:lpstr>Human Milk: A Source of More Life Than We Can Imagine</vt:lpstr>
      <vt:lpstr>Connect with Us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Fuzesy</dc:creator>
  <cp:lastModifiedBy>Premdas, Audrey  ARMC-CI</cp:lastModifiedBy>
  <cp:revision>35</cp:revision>
  <cp:lastPrinted>2021-12-22T14:56:36Z</cp:lastPrinted>
  <dcterms:created xsi:type="dcterms:W3CDTF">2020-06-06T00:26:22Z</dcterms:created>
  <dcterms:modified xsi:type="dcterms:W3CDTF">2022-01-24T17:12:49Z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0x0101008107D020ED8DE446993EEE93DC9052FF</vt:lpwstr>
  </property>
</Properties>
</file>